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7.xml" ContentType="application/vnd.openxmlformats-officedocument.presentationml.notesSlid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8.xml" ContentType="application/vnd.openxmlformats-officedocument.presentationml.notesSlid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notesSlides/notesSlide9.xml" ContentType="application/vnd.openxmlformats-officedocument.presentationml.notesSlide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notesSlides/notesSlide10.xml" ContentType="application/vnd.openxmlformats-officedocument.presentationml.notesSlide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notesSlides/notesSlide11.xml" ContentType="application/vnd.openxmlformats-officedocument.presentationml.notesSlide+xml"/>
  <Override PartName="/ppt/tags/tag144.xml" ContentType="application/vnd.openxmlformats-officedocument.presentationml.tags+xml"/>
  <Override PartName="/ppt/notesSlides/notesSlide12.xml" ContentType="application/vnd.openxmlformats-officedocument.presentationml.notesSlide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notesSlides/notesSlide13.xml" ContentType="application/vnd.openxmlformats-officedocument.presentationml.notesSlide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notesSlides/notesSlide14.xml" ContentType="application/vnd.openxmlformats-officedocument.presentationml.notesSlide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81.xml" ContentType="application/vnd.openxmlformats-officedocument.presentationml.tags+xml"/>
  <Override PartName="/ppt/notesSlides/notesSlide17.xml" ContentType="application/vnd.openxmlformats-officedocument.presentationml.notesSlide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notesSlides/notesSlide18.xml" ContentType="application/vnd.openxmlformats-officedocument.presentationml.notesSlide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notesSlides/notesSlide19.xml" ContentType="application/vnd.openxmlformats-officedocument.presentationml.notesSlide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2"/>
  </p:sldMasterIdLst>
  <p:notesMasterIdLst>
    <p:notesMasterId r:id="rId27"/>
  </p:notesMasterIdLst>
  <p:handoutMasterIdLst>
    <p:handoutMasterId r:id="rId28"/>
  </p:handoutMasterIdLst>
  <p:sldIdLst>
    <p:sldId id="1611" r:id="rId3"/>
    <p:sldId id="1612" r:id="rId4"/>
    <p:sldId id="1613" r:id="rId5"/>
    <p:sldId id="1614" r:id="rId6"/>
    <p:sldId id="1615" r:id="rId7"/>
    <p:sldId id="1616" r:id="rId8"/>
    <p:sldId id="1617" r:id="rId9"/>
    <p:sldId id="1619" r:id="rId10"/>
    <p:sldId id="1620" r:id="rId11"/>
    <p:sldId id="1622" r:id="rId12"/>
    <p:sldId id="1621" r:id="rId13"/>
    <p:sldId id="1649" r:id="rId14"/>
    <p:sldId id="1624" r:id="rId15"/>
    <p:sldId id="1625" r:id="rId16"/>
    <p:sldId id="1631" r:id="rId17"/>
    <p:sldId id="1632" r:id="rId18"/>
    <p:sldId id="1633" r:id="rId19"/>
    <p:sldId id="1634" r:id="rId20"/>
    <p:sldId id="1638" r:id="rId21"/>
    <p:sldId id="1648" r:id="rId22"/>
    <p:sldId id="1639" r:id="rId23"/>
    <p:sldId id="1641" r:id="rId24"/>
    <p:sldId id="1636" r:id="rId25"/>
    <p:sldId id="1637" r:id="rId26"/>
  </p:sldIdLst>
  <p:sldSz cx="9144000" cy="6858000" type="screen4x3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DAE5E3A1-B399-4589-A639-F1F716669B0E}">
          <p14:sldIdLst>
            <p14:sldId id="1611"/>
            <p14:sldId id="1612"/>
            <p14:sldId id="1613"/>
            <p14:sldId id="1614"/>
            <p14:sldId id="1615"/>
            <p14:sldId id="1616"/>
            <p14:sldId id="1617"/>
            <p14:sldId id="1619"/>
            <p14:sldId id="1620"/>
            <p14:sldId id="1622"/>
            <p14:sldId id="1621"/>
            <p14:sldId id="1649"/>
            <p14:sldId id="1624"/>
            <p14:sldId id="1625"/>
            <p14:sldId id="1631"/>
            <p14:sldId id="1632"/>
            <p14:sldId id="1633"/>
            <p14:sldId id="1634"/>
            <p14:sldId id="1638"/>
            <p14:sldId id="1648"/>
            <p14:sldId id="1639"/>
            <p14:sldId id="1641"/>
            <p14:sldId id="1636"/>
            <p14:sldId id="163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062" userDrawn="1">
          <p15:clr>
            <a:srgbClr val="A4A3A4"/>
          </p15:clr>
        </p15:guide>
        <p15:guide id="2" pos="289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EFEFEF"/>
    <a:srgbClr val="C9260B"/>
    <a:srgbClr val="AF2109"/>
    <a:srgbClr val="F8F8F8"/>
    <a:srgbClr val="D2280C"/>
    <a:srgbClr val="DC2824"/>
    <a:srgbClr val="C91D1D"/>
    <a:srgbClr val="931515"/>
    <a:srgbClr val="B623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9" autoAdjust="0"/>
    <p:restoredTop sz="86680" autoAdjust="0"/>
  </p:normalViewPr>
  <p:slideViewPr>
    <p:cSldViewPr snapToGrid="0" showGuides="1">
      <p:cViewPr>
        <p:scale>
          <a:sx n="66" d="100"/>
          <a:sy n="66" d="100"/>
        </p:scale>
        <p:origin x="1300" y="-20"/>
      </p:cViewPr>
      <p:guideLst>
        <p:guide orient="horz" pos="2062"/>
        <p:guide pos="2891"/>
      </p:guideLst>
    </p:cSldViewPr>
  </p:slideViewPr>
  <p:outlineViewPr>
    <p:cViewPr>
      <p:scale>
        <a:sx n="33" d="100"/>
        <a:sy n="33" d="100"/>
      </p:scale>
      <p:origin x="0" y="283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计划事项数</c:v>
                </c:pt>
              </c:strCache>
            </c:strRef>
          </c:tx>
          <c:spPr>
            <a:gradFill rotWithShape="1">
              <a:gsLst>
                <a:gs pos="51000">
                  <a:srgbClr val="7F7F7F"/>
                </a:gs>
                <a:gs pos="100000">
                  <a:srgbClr val="595959"/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台账(主业)</c:v>
                </c:pt>
                <c:pt idx="1">
                  <c:v>台账(分包)</c:v>
                </c:pt>
                <c:pt idx="2">
                  <c:v>营销报告</c:v>
                </c:pt>
                <c:pt idx="3">
                  <c:v>居配预检</c:v>
                </c:pt>
                <c:pt idx="4">
                  <c:v>界面设计</c:v>
                </c:pt>
                <c:pt idx="5">
                  <c:v>公众号文章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55</c:v>
                </c:pt>
                <c:pt idx="1">
                  <c:v>75</c:v>
                </c:pt>
                <c:pt idx="2">
                  <c:v>35</c:v>
                </c:pt>
                <c:pt idx="3">
                  <c:v>28</c:v>
                </c:pt>
                <c:pt idx="4">
                  <c:v>17</c:v>
                </c:pt>
                <c:pt idx="5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722-4F0E-83FB-22DA3F12996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完成事项数</c:v>
                </c:pt>
              </c:strCache>
            </c:strRef>
          </c:tx>
          <c:spPr>
            <a:gradFill rotWithShape="1">
              <a:gsLst>
                <a:gs pos="51000">
                  <a:srgbClr val="EA423E"/>
                </a:gs>
                <a:gs pos="100000">
                  <a:srgbClr val="DC2824"/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台账(主业)</c:v>
                </c:pt>
                <c:pt idx="1">
                  <c:v>台账(分包)</c:v>
                </c:pt>
                <c:pt idx="2">
                  <c:v>营销报告</c:v>
                </c:pt>
                <c:pt idx="3">
                  <c:v>居配预检</c:v>
                </c:pt>
                <c:pt idx="4">
                  <c:v>界面设计</c:v>
                </c:pt>
                <c:pt idx="5">
                  <c:v>公众号文章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51</c:v>
                </c:pt>
                <c:pt idx="1">
                  <c:v>60</c:v>
                </c:pt>
                <c:pt idx="2">
                  <c:v>30</c:v>
                </c:pt>
                <c:pt idx="3">
                  <c:v>28</c:v>
                </c:pt>
                <c:pt idx="4">
                  <c:v>17</c:v>
                </c:pt>
                <c:pt idx="5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722-4F0E-83FB-22DA3F1299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799852800"/>
        <c:axId val="5193728"/>
      </c:barChart>
      <c:catAx>
        <c:axId val="799852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193728"/>
        <c:crosses val="autoZero"/>
        <c:auto val="1"/>
        <c:lblAlgn val="ctr"/>
        <c:lblOffset val="100"/>
        <c:noMultiLvlLbl val="0"/>
      </c:catAx>
      <c:valAx>
        <c:axId val="5193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99852800"/>
        <c:crosses val="autoZero"/>
        <c:crossBetween val="between"/>
      </c:valAx>
      <c:dTable>
        <c:showHorzBorder val="1"/>
        <c:showVertBorder val="1"/>
        <c:showOutline val="1"/>
        <c:showKeys val="0"/>
        <c:spPr>
          <a:noFill/>
          <a:ln w="9525">
            <a:solidFill>
              <a:schemeClr val="tx2">
                <a:lumMod val="15000"/>
                <a:lumOff val="85000"/>
              </a:schemeClr>
            </a:solidFill>
          </a:ln>
          <a:effectLst/>
        </c:spPr>
        <c:txPr>
          <a:bodyPr rot="0" spcFirstLastPara="0" vertOverflow="ellipsis" vert="horz" wrap="square" anchor="ctr" anchorCtr="1"/>
          <a:lstStyle/>
          <a:p>
            <a:pPr rtl="0">
              <a:defRPr lang="zh-CN" sz="1195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2024/2/4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3F661A-CB19-4F41-B3B9-BE9F3C84A405}" type="datetimeFigureOut">
              <a:rPr lang="zh-CN" altLang="en-US" smtClean="0"/>
              <a:t>2024/2/4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4DBE22-97AD-480E-896D-81D6567C6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21D0C7-2C93-40B2-8465-DD2E85316398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257550" y="514350"/>
            <a:ext cx="3430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21D0C7-2C93-40B2-8465-DD2E85316398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E164A-8EF2-43BA-8EBF-B97B60FCD6D7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DBE22-97AD-480E-896D-81D6567C6496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2024/2/4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CD026-8544-4E87-AB38-7A8E9D0F82CD}" type="datetimeFigureOut">
              <a:rPr lang="zh-CN" altLang="en-US" smtClean="0"/>
              <a:t>2024/2/4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6A87E-D7C1-441E-9D26-102E611CE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CD026-8544-4E87-AB38-7A8E9D0F82CD}" type="datetimeFigureOut">
              <a:rPr lang="zh-CN" altLang="en-US" smtClean="0"/>
              <a:t>2024/2/4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6A87E-D7C1-441E-9D26-102E611CE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CD026-8544-4E87-AB38-7A8E9D0F82CD}" type="datetimeFigureOut">
              <a:rPr lang="zh-CN" altLang="en-US" smtClean="0"/>
              <a:t>2024/2/4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6A87E-D7C1-441E-9D26-102E611CE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CD026-8544-4E87-AB38-7A8E9D0F82CD}" type="datetimeFigureOut">
              <a:rPr lang="zh-CN" altLang="en-US" smtClean="0"/>
              <a:t>2024/2/4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6A87E-D7C1-441E-9D26-102E611CE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CD026-8544-4E87-AB38-7A8E9D0F82CD}" type="datetimeFigureOut">
              <a:rPr lang="zh-CN" altLang="en-US" smtClean="0"/>
              <a:t>2024/2/4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6A87E-D7C1-441E-9D26-102E611CE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48" t="7902" r="26507" b="6173"/>
          <a:stretch>
            <a:fillRect/>
          </a:stretch>
        </p:blipFill>
        <p:spPr>
          <a:xfrm>
            <a:off x="193677" y="127001"/>
            <a:ext cx="356393" cy="518389"/>
          </a:xfrm>
          <a:prstGeom prst="rect">
            <a:avLst/>
          </a:prstGeom>
        </p:spPr>
      </p:pic>
      <p:sp>
        <p:nvSpPr>
          <p:cNvPr id="11" name="文本框 10"/>
          <p:cNvSpPr txBox="1"/>
          <p:nvPr userDrawn="1"/>
        </p:nvSpPr>
        <p:spPr>
          <a:xfrm>
            <a:off x="550070" y="127000"/>
            <a:ext cx="243601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b="1" dirty="0">
                <a:solidFill>
                  <a:srgbClr val="5555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工作成果 </a:t>
            </a:r>
            <a:r>
              <a:rPr lang="en-US" altLang="zh-CN" sz="135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endParaRPr lang="zh-CN" altLang="en-US" sz="135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</p:nvPr>
        </p:nvSpPr>
        <p:spPr>
          <a:xfrm>
            <a:off x="1493044" y="171534"/>
            <a:ext cx="4014788" cy="280264"/>
          </a:xfrm>
          <a:prstGeom prst="rect">
            <a:avLst/>
          </a:prstGeom>
        </p:spPr>
        <p:txBody>
          <a:bodyPr/>
          <a:lstStyle>
            <a:lvl1pPr>
              <a:defRPr sz="1050" b="1">
                <a:solidFill>
                  <a:srgbClr val="B6201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48" t="7902" r="26507" b="6173"/>
          <a:stretch>
            <a:fillRect/>
          </a:stretch>
        </p:blipFill>
        <p:spPr>
          <a:xfrm>
            <a:off x="193677" y="127001"/>
            <a:ext cx="356393" cy="518389"/>
          </a:xfrm>
          <a:prstGeom prst="rect">
            <a:avLst/>
          </a:prstGeom>
        </p:spPr>
      </p:pic>
      <p:sp>
        <p:nvSpPr>
          <p:cNvPr id="11" name="文本框 10"/>
          <p:cNvSpPr txBox="1"/>
          <p:nvPr userDrawn="1"/>
        </p:nvSpPr>
        <p:spPr>
          <a:xfrm>
            <a:off x="550070" y="127000"/>
            <a:ext cx="243601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b="1" dirty="0">
                <a:solidFill>
                  <a:srgbClr val="5555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不足改进 </a:t>
            </a:r>
            <a:r>
              <a:rPr lang="en-US" altLang="zh-CN" sz="135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endParaRPr lang="zh-CN" altLang="en-US" sz="135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</p:nvPr>
        </p:nvSpPr>
        <p:spPr>
          <a:xfrm>
            <a:off x="1493044" y="171534"/>
            <a:ext cx="4014788" cy="280264"/>
          </a:xfrm>
          <a:prstGeom prst="rect">
            <a:avLst/>
          </a:prstGeom>
        </p:spPr>
        <p:txBody>
          <a:bodyPr/>
          <a:lstStyle>
            <a:lvl1pPr>
              <a:defRPr sz="1050" b="1">
                <a:solidFill>
                  <a:srgbClr val="B6201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48" t="7902" r="26507" b="6173"/>
          <a:stretch>
            <a:fillRect/>
          </a:stretch>
        </p:blipFill>
        <p:spPr>
          <a:xfrm>
            <a:off x="193677" y="127001"/>
            <a:ext cx="356393" cy="518389"/>
          </a:xfrm>
          <a:prstGeom prst="rect">
            <a:avLst/>
          </a:prstGeom>
        </p:spPr>
      </p:pic>
      <p:sp>
        <p:nvSpPr>
          <p:cNvPr id="11" name="文本框 10"/>
          <p:cNvSpPr txBox="1"/>
          <p:nvPr userDrawn="1"/>
        </p:nvSpPr>
        <p:spPr>
          <a:xfrm>
            <a:off x="550070" y="127000"/>
            <a:ext cx="243601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b="1" dirty="0">
                <a:solidFill>
                  <a:srgbClr val="5555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新年计划 </a:t>
            </a:r>
            <a:r>
              <a:rPr lang="en-US" altLang="zh-CN" sz="135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endParaRPr lang="zh-CN" altLang="en-US" sz="135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</p:nvPr>
        </p:nvSpPr>
        <p:spPr>
          <a:xfrm>
            <a:off x="1493044" y="171534"/>
            <a:ext cx="4014788" cy="280264"/>
          </a:xfrm>
          <a:prstGeom prst="rect">
            <a:avLst/>
          </a:prstGeom>
        </p:spPr>
        <p:txBody>
          <a:bodyPr/>
          <a:lstStyle>
            <a:lvl1pPr>
              <a:defRPr sz="1050" b="1">
                <a:solidFill>
                  <a:srgbClr val="B6201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2024/2/4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自定义版式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48" t="7902" r="26507" b="6173"/>
          <a:stretch>
            <a:fillRect/>
          </a:stretch>
        </p:blipFill>
        <p:spPr>
          <a:xfrm>
            <a:off x="193677" y="127001"/>
            <a:ext cx="356393" cy="518389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550070" y="127000"/>
            <a:ext cx="243601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b="1" dirty="0">
                <a:solidFill>
                  <a:srgbClr val="5555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进步成长 </a:t>
            </a:r>
            <a:r>
              <a:rPr lang="en-US" altLang="zh-CN" sz="135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endParaRPr lang="zh-CN" altLang="en-US" sz="135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2"/>
          <p:cNvSpPr>
            <a:spLocks noGrp="1"/>
          </p:cNvSpPr>
          <p:nvPr>
            <p:ph type="title"/>
          </p:nvPr>
        </p:nvSpPr>
        <p:spPr>
          <a:xfrm>
            <a:off x="1493044" y="171534"/>
            <a:ext cx="4014788" cy="280264"/>
          </a:xfrm>
          <a:prstGeom prst="rect">
            <a:avLst/>
          </a:prstGeom>
        </p:spPr>
        <p:txBody>
          <a:bodyPr/>
          <a:lstStyle>
            <a:lvl1pPr>
              <a:defRPr sz="1050" b="1">
                <a:solidFill>
                  <a:srgbClr val="B6201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482601"/>
            <a:ext cx="56388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24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00" y="951923"/>
            <a:ext cx="41148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2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fade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92061" y="488374"/>
            <a:ext cx="266007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82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A0063FFC-3F4A-4B71-B5C8-7ED7B6CBE89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2126085" y="319696"/>
            <a:ext cx="1625400" cy="4030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/>
          </a:p>
        </p:txBody>
      </p:sp>
      <p:sp>
        <p:nvSpPr>
          <p:cNvPr id="8" name="矩形 7"/>
          <p:cNvSpPr/>
          <p:nvPr userDrawn="1"/>
        </p:nvSpPr>
        <p:spPr>
          <a:xfrm>
            <a:off x="3759301" y="319696"/>
            <a:ext cx="1625400" cy="4030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/>
          </a:p>
        </p:txBody>
      </p:sp>
      <p:sp>
        <p:nvSpPr>
          <p:cNvPr id="9" name="矩形 8"/>
          <p:cNvSpPr/>
          <p:nvPr userDrawn="1"/>
        </p:nvSpPr>
        <p:spPr>
          <a:xfrm>
            <a:off x="5392516" y="319696"/>
            <a:ext cx="1625400" cy="4030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65014" y="326702"/>
            <a:ext cx="1350000" cy="396000"/>
          </a:xfrm>
        </p:spPr>
        <p:txBody>
          <a:bodyPr anchor="ctr"/>
          <a:lstStyle>
            <a:lvl1pPr algn="ctr">
              <a:defRPr sz="15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输入文本</a:t>
            </a:r>
            <a:endParaRPr 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 hasCustomPrompt="1"/>
          </p:nvPr>
        </p:nvSpPr>
        <p:spPr>
          <a:xfrm>
            <a:off x="3895871" y="326702"/>
            <a:ext cx="1350000" cy="396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输入文本</a:t>
            </a:r>
          </a:p>
        </p:txBody>
      </p:sp>
      <p:sp>
        <p:nvSpPr>
          <p:cNvPr id="21" name="文本占位符 18"/>
          <p:cNvSpPr>
            <a:spLocks noGrp="1"/>
          </p:cNvSpPr>
          <p:nvPr>
            <p:ph type="body" sz="quarter" idx="11" hasCustomPrompt="1"/>
          </p:nvPr>
        </p:nvSpPr>
        <p:spPr>
          <a:xfrm>
            <a:off x="5526729" y="326702"/>
            <a:ext cx="1350000" cy="396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输入文本</a:t>
            </a:r>
          </a:p>
        </p:txBody>
      </p:sp>
      <p:sp>
        <p:nvSpPr>
          <p:cNvPr id="24" name="矩形 23"/>
          <p:cNvSpPr/>
          <p:nvPr userDrawn="1"/>
        </p:nvSpPr>
        <p:spPr>
          <a:xfrm>
            <a:off x="1" y="319696"/>
            <a:ext cx="2118269" cy="4030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/>
          </a:p>
        </p:txBody>
      </p:sp>
      <p:sp>
        <p:nvSpPr>
          <p:cNvPr id="25" name="矩形 24"/>
          <p:cNvSpPr/>
          <p:nvPr userDrawn="1"/>
        </p:nvSpPr>
        <p:spPr>
          <a:xfrm>
            <a:off x="7025731" y="319696"/>
            <a:ext cx="2118269" cy="4030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/>
          </a:p>
        </p:txBody>
      </p:sp>
      <p:sp>
        <p:nvSpPr>
          <p:cNvPr id="26" name="矩形 25"/>
          <p:cNvSpPr/>
          <p:nvPr userDrawn="1"/>
        </p:nvSpPr>
        <p:spPr>
          <a:xfrm>
            <a:off x="0" y="1"/>
            <a:ext cx="9144000" cy="31969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CD026-8544-4E87-AB38-7A8E9D0F82CD}" type="datetimeFigureOut">
              <a:rPr lang="zh-CN" altLang="en-US" smtClean="0"/>
              <a:t>2024/2/4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6A87E-D7C1-441E-9D26-102E611CED6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430779" y="1349063"/>
            <a:ext cx="405045" cy="14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http://www.www.2ppt.com/hangye/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CD026-8544-4E87-AB38-7A8E9D0F82CD}" type="datetimeFigureOut">
              <a:rPr lang="zh-CN" altLang="en-US" smtClean="0"/>
              <a:t>2024/2/4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6A87E-D7C1-441E-9D26-102E611CE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CD026-8544-4E87-AB38-7A8E9D0F82CD}" type="datetimeFigureOut">
              <a:rPr lang="zh-CN" altLang="en-US" smtClean="0"/>
              <a:t>2024/2/4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6A87E-D7C1-441E-9D26-102E611CED6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2286000" y="37143"/>
            <a:ext cx="4572000" cy="29155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75" b="1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100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作品，为了您和熊猫办公以及原创作者的利益，请勿复制、传播、销售，否则将承担法律责任！熊猫办公将对作品进行维权，按照传播下载次数进行十倍的索取赔偿！</a:t>
            </a:r>
            <a:endParaRPr lang="en-US" altLang="zh-CN" sz="100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00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在熊猫办公出售的</a:t>
            </a: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的保护，作品的所有权、版权和著作权归熊猫办公所有，您下载的是</a:t>
            </a: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不得将熊猫办公的</a:t>
            </a: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6.xml"/><Relationship Id="rId21" Type="http://schemas.openxmlformats.org/officeDocument/2006/relationships/slideLayout" Target="../slideLayouts/slideLayout24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23" Type="http://schemas.openxmlformats.org/officeDocument/2006/relationships/image" Target="../media/image1.jpeg"/><Relationship Id="rId10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2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21463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tags" Target="../tags/tag116.xml"/><Relationship Id="rId18" Type="http://schemas.openxmlformats.org/officeDocument/2006/relationships/tags" Target="../tags/tag121.xml"/><Relationship Id="rId26" Type="http://schemas.openxmlformats.org/officeDocument/2006/relationships/tags" Target="../tags/tag129.xml"/><Relationship Id="rId39" Type="http://schemas.openxmlformats.org/officeDocument/2006/relationships/tags" Target="../tags/tag142.xml"/><Relationship Id="rId21" Type="http://schemas.openxmlformats.org/officeDocument/2006/relationships/tags" Target="../tags/tag124.xml"/><Relationship Id="rId34" Type="http://schemas.openxmlformats.org/officeDocument/2006/relationships/tags" Target="../tags/tag137.xml"/><Relationship Id="rId42" Type="http://schemas.openxmlformats.org/officeDocument/2006/relationships/notesSlide" Target="../notesSlides/notesSlide11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6" Type="http://schemas.openxmlformats.org/officeDocument/2006/relationships/tags" Target="../tags/tag119.xml"/><Relationship Id="rId20" Type="http://schemas.openxmlformats.org/officeDocument/2006/relationships/tags" Target="../tags/tag123.xml"/><Relationship Id="rId29" Type="http://schemas.openxmlformats.org/officeDocument/2006/relationships/tags" Target="../tags/tag132.xml"/><Relationship Id="rId41" Type="http://schemas.openxmlformats.org/officeDocument/2006/relationships/slideLayout" Target="../slideLayouts/slideLayout17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11" Type="http://schemas.openxmlformats.org/officeDocument/2006/relationships/tags" Target="../tags/tag114.xml"/><Relationship Id="rId24" Type="http://schemas.openxmlformats.org/officeDocument/2006/relationships/tags" Target="../tags/tag127.xml"/><Relationship Id="rId32" Type="http://schemas.openxmlformats.org/officeDocument/2006/relationships/tags" Target="../tags/tag135.xml"/><Relationship Id="rId37" Type="http://schemas.openxmlformats.org/officeDocument/2006/relationships/tags" Target="../tags/tag140.xml"/><Relationship Id="rId40" Type="http://schemas.openxmlformats.org/officeDocument/2006/relationships/tags" Target="../tags/tag143.xml"/><Relationship Id="rId5" Type="http://schemas.openxmlformats.org/officeDocument/2006/relationships/tags" Target="../tags/tag108.xml"/><Relationship Id="rId15" Type="http://schemas.openxmlformats.org/officeDocument/2006/relationships/tags" Target="../tags/tag118.xml"/><Relationship Id="rId23" Type="http://schemas.openxmlformats.org/officeDocument/2006/relationships/tags" Target="../tags/tag126.xml"/><Relationship Id="rId28" Type="http://schemas.openxmlformats.org/officeDocument/2006/relationships/tags" Target="../tags/tag131.xml"/><Relationship Id="rId36" Type="http://schemas.openxmlformats.org/officeDocument/2006/relationships/tags" Target="../tags/tag139.xml"/><Relationship Id="rId10" Type="http://schemas.openxmlformats.org/officeDocument/2006/relationships/tags" Target="../tags/tag113.xml"/><Relationship Id="rId19" Type="http://schemas.openxmlformats.org/officeDocument/2006/relationships/tags" Target="../tags/tag122.xml"/><Relationship Id="rId31" Type="http://schemas.openxmlformats.org/officeDocument/2006/relationships/tags" Target="../tags/tag134.xml"/><Relationship Id="rId4" Type="http://schemas.openxmlformats.org/officeDocument/2006/relationships/tags" Target="../tags/tag107.xml"/><Relationship Id="rId9" Type="http://schemas.openxmlformats.org/officeDocument/2006/relationships/tags" Target="../tags/tag112.xml"/><Relationship Id="rId14" Type="http://schemas.openxmlformats.org/officeDocument/2006/relationships/tags" Target="../tags/tag117.xml"/><Relationship Id="rId22" Type="http://schemas.openxmlformats.org/officeDocument/2006/relationships/tags" Target="../tags/tag125.xml"/><Relationship Id="rId27" Type="http://schemas.openxmlformats.org/officeDocument/2006/relationships/tags" Target="../tags/tag130.xml"/><Relationship Id="rId30" Type="http://schemas.openxmlformats.org/officeDocument/2006/relationships/tags" Target="../tags/tag133.xml"/><Relationship Id="rId35" Type="http://schemas.openxmlformats.org/officeDocument/2006/relationships/tags" Target="../tags/tag138.xml"/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12" Type="http://schemas.openxmlformats.org/officeDocument/2006/relationships/tags" Target="../tags/tag115.xml"/><Relationship Id="rId17" Type="http://schemas.openxmlformats.org/officeDocument/2006/relationships/tags" Target="../tags/tag120.xml"/><Relationship Id="rId25" Type="http://schemas.openxmlformats.org/officeDocument/2006/relationships/tags" Target="../tags/tag128.xml"/><Relationship Id="rId33" Type="http://schemas.openxmlformats.org/officeDocument/2006/relationships/tags" Target="../tags/tag136.xml"/><Relationship Id="rId38" Type="http://schemas.openxmlformats.org/officeDocument/2006/relationships/tags" Target="../tags/tag14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4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50.xml"/><Relationship Id="rId13" Type="http://schemas.openxmlformats.org/officeDocument/2006/relationships/tags" Target="../tags/tag155.xml"/><Relationship Id="rId18" Type="http://schemas.openxmlformats.org/officeDocument/2006/relationships/tags" Target="../tags/tag160.xml"/><Relationship Id="rId3" Type="http://schemas.openxmlformats.org/officeDocument/2006/relationships/tags" Target="../tags/tag147.xml"/><Relationship Id="rId21" Type="http://schemas.openxmlformats.org/officeDocument/2006/relationships/slideLayout" Target="../slideLayouts/slideLayout17.xml"/><Relationship Id="rId7" Type="http://schemas.openxmlformats.org/officeDocument/2006/relationships/video" Target="../media/media1.mp4"/><Relationship Id="rId12" Type="http://schemas.openxmlformats.org/officeDocument/2006/relationships/tags" Target="../tags/tag154.xml"/><Relationship Id="rId17" Type="http://schemas.openxmlformats.org/officeDocument/2006/relationships/tags" Target="../tags/tag159.xml"/><Relationship Id="rId2" Type="http://schemas.openxmlformats.org/officeDocument/2006/relationships/tags" Target="../tags/tag146.xml"/><Relationship Id="rId16" Type="http://schemas.openxmlformats.org/officeDocument/2006/relationships/tags" Target="../tags/tag158.xml"/><Relationship Id="rId20" Type="http://schemas.openxmlformats.org/officeDocument/2006/relationships/tags" Target="../tags/tag162.xml"/><Relationship Id="rId1" Type="http://schemas.openxmlformats.org/officeDocument/2006/relationships/tags" Target="../tags/tag145.xml"/><Relationship Id="rId6" Type="http://schemas.microsoft.com/office/2007/relationships/media" Target="../media/media1.mp4"/><Relationship Id="rId11" Type="http://schemas.openxmlformats.org/officeDocument/2006/relationships/tags" Target="../tags/tag153.xml"/><Relationship Id="rId5" Type="http://schemas.openxmlformats.org/officeDocument/2006/relationships/tags" Target="../tags/tag149.xml"/><Relationship Id="rId15" Type="http://schemas.openxmlformats.org/officeDocument/2006/relationships/tags" Target="../tags/tag157.xml"/><Relationship Id="rId23" Type="http://schemas.openxmlformats.org/officeDocument/2006/relationships/image" Target="../media/image8.png"/><Relationship Id="rId10" Type="http://schemas.openxmlformats.org/officeDocument/2006/relationships/tags" Target="../tags/tag152.xml"/><Relationship Id="rId19" Type="http://schemas.openxmlformats.org/officeDocument/2006/relationships/tags" Target="../tags/tag161.xml"/><Relationship Id="rId4" Type="http://schemas.openxmlformats.org/officeDocument/2006/relationships/tags" Target="../tags/tag148.xml"/><Relationship Id="rId9" Type="http://schemas.openxmlformats.org/officeDocument/2006/relationships/tags" Target="../tags/tag151.xml"/><Relationship Id="rId14" Type="http://schemas.openxmlformats.org/officeDocument/2006/relationships/tags" Target="../tags/tag156.xml"/><Relationship Id="rId2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70.xml"/><Relationship Id="rId13" Type="http://schemas.openxmlformats.org/officeDocument/2006/relationships/tags" Target="../tags/tag175.xml"/><Relationship Id="rId18" Type="http://schemas.openxmlformats.org/officeDocument/2006/relationships/notesSlide" Target="../notesSlides/notesSlide14.xml"/><Relationship Id="rId3" Type="http://schemas.openxmlformats.org/officeDocument/2006/relationships/tags" Target="../tags/tag165.xml"/><Relationship Id="rId21" Type="http://schemas.openxmlformats.org/officeDocument/2006/relationships/image" Target="../media/image10.png"/><Relationship Id="rId7" Type="http://schemas.openxmlformats.org/officeDocument/2006/relationships/tags" Target="../tags/tag169.xml"/><Relationship Id="rId12" Type="http://schemas.openxmlformats.org/officeDocument/2006/relationships/tags" Target="../tags/tag174.xml"/><Relationship Id="rId17" Type="http://schemas.openxmlformats.org/officeDocument/2006/relationships/slideLayout" Target="../slideLayouts/slideLayout17.xml"/><Relationship Id="rId2" Type="http://schemas.openxmlformats.org/officeDocument/2006/relationships/tags" Target="../tags/tag164.xml"/><Relationship Id="rId16" Type="http://schemas.openxmlformats.org/officeDocument/2006/relationships/tags" Target="../tags/tag178.xml"/><Relationship Id="rId20" Type="http://schemas.openxmlformats.org/officeDocument/2006/relationships/image" Target="../media/image1.jpeg"/><Relationship Id="rId1" Type="http://schemas.openxmlformats.org/officeDocument/2006/relationships/tags" Target="../tags/tag163.xml"/><Relationship Id="rId6" Type="http://schemas.openxmlformats.org/officeDocument/2006/relationships/tags" Target="../tags/tag168.xml"/><Relationship Id="rId11" Type="http://schemas.openxmlformats.org/officeDocument/2006/relationships/tags" Target="../tags/tag173.xml"/><Relationship Id="rId5" Type="http://schemas.openxmlformats.org/officeDocument/2006/relationships/tags" Target="../tags/tag167.xml"/><Relationship Id="rId15" Type="http://schemas.openxmlformats.org/officeDocument/2006/relationships/tags" Target="../tags/tag177.xml"/><Relationship Id="rId10" Type="http://schemas.openxmlformats.org/officeDocument/2006/relationships/tags" Target="../tags/tag172.xml"/><Relationship Id="rId19" Type="http://schemas.openxmlformats.org/officeDocument/2006/relationships/image" Target="../media/image9.png"/><Relationship Id="rId4" Type="http://schemas.openxmlformats.org/officeDocument/2006/relationships/tags" Target="../tags/tag166.xml"/><Relationship Id="rId9" Type="http://schemas.openxmlformats.org/officeDocument/2006/relationships/tags" Target="../tags/tag171.xml"/><Relationship Id="rId14" Type="http://schemas.openxmlformats.org/officeDocument/2006/relationships/tags" Target="../tags/tag17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81.xml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tags" Target="../tags/tag194.xml"/><Relationship Id="rId18" Type="http://schemas.openxmlformats.org/officeDocument/2006/relationships/tags" Target="../tags/tag199.xml"/><Relationship Id="rId26" Type="http://schemas.openxmlformats.org/officeDocument/2006/relationships/tags" Target="../tags/tag207.xml"/><Relationship Id="rId21" Type="http://schemas.openxmlformats.org/officeDocument/2006/relationships/tags" Target="../tags/tag202.xml"/><Relationship Id="rId34" Type="http://schemas.openxmlformats.org/officeDocument/2006/relationships/tags" Target="../tags/tag215.xml"/><Relationship Id="rId7" Type="http://schemas.openxmlformats.org/officeDocument/2006/relationships/tags" Target="../tags/tag188.xml"/><Relationship Id="rId12" Type="http://schemas.openxmlformats.org/officeDocument/2006/relationships/tags" Target="../tags/tag193.xml"/><Relationship Id="rId17" Type="http://schemas.openxmlformats.org/officeDocument/2006/relationships/tags" Target="../tags/tag198.xml"/><Relationship Id="rId25" Type="http://schemas.openxmlformats.org/officeDocument/2006/relationships/tags" Target="../tags/tag206.xml"/><Relationship Id="rId33" Type="http://schemas.openxmlformats.org/officeDocument/2006/relationships/tags" Target="../tags/tag214.xml"/><Relationship Id="rId38" Type="http://schemas.openxmlformats.org/officeDocument/2006/relationships/notesSlide" Target="../notesSlides/notesSlide18.xml"/><Relationship Id="rId2" Type="http://schemas.openxmlformats.org/officeDocument/2006/relationships/tags" Target="../tags/tag183.xml"/><Relationship Id="rId16" Type="http://schemas.openxmlformats.org/officeDocument/2006/relationships/tags" Target="../tags/tag197.xml"/><Relationship Id="rId20" Type="http://schemas.openxmlformats.org/officeDocument/2006/relationships/tags" Target="../tags/tag201.xml"/><Relationship Id="rId29" Type="http://schemas.openxmlformats.org/officeDocument/2006/relationships/tags" Target="../tags/tag210.xml"/><Relationship Id="rId1" Type="http://schemas.openxmlformats.org/officeDocument/2006/relationships/tags" Target="../tags/tag182.xml"/><Relationship Id="rId6" Type="http://schemas.openxmlformats.org/officeDocument/2006/relationships/tags" Target="../tags/tag187.xml"/><Relationship Id="rId11" Type="http://schemas.openxmlformats.org/officeDocument/2006/relationships/tags" Target="../tags/tag192.xml"/><Relationship Id="rId24" Type="http://schemas.openxmlformats.org/officeDocument/2006/relationships/tags" Target="../tags/tag205.xml"/><Relationship Id="rId32" Type="http://schemas.openxmlformats.org/officeDocument/2006/relationships/tags" Target="../tags/tag213.xml"/><Relationship Id="rId37" Type="http://schemas.openxmlformats.org/officeDocument/2006/relationships/slideLayout" Target="../slideLayouts/slideLayout18.xml"/><Relationship Id="rId5" Type="http://schemas.openxmlformats.org/officeDocument/2006/relationships/tags" Target="../tags/tag186.xml"/><Relationship Id="rId15" Type="http://schemas.openxmlformats.org/officeDocument/2006/relationships/tags" Target="../tags/tag196.xml"/><Relationship Id="rId23" Type="http://schemas.openxmlformats.org/officeDocument/2006/relationships/tags" Target="../tags/tag204.xml"/><Relationship Id="rId28" Type="http://schemas.openxmlformats.org/officeDocument/2006/relationships/tags" Target="../tags/tag209.xml"/><Relationship Id="rId36" Type="http://schemas.openxmlformats.org/officeDocument/2006/relationships/tags" Target="../tags/tag217.xml"/><Relationship Id="rId10" Type="http://schemas.openxmlformats.org/officeDocument/2006/relationships/tags" Target="../tags/tag191.xml"/><Relationship Id="rId19" Type="http://schemas.openxmlformats.org/officeDocument/2006/relationships/tags" Target="../tags/tag200.xml"/><Relationship Id="rId31" Type="http://schemas.openxmlformats.org/officeDocument/2006/relationships/tags" Target="../tags/tag212.xml"/><Relationship Id="rId4" Type="http://schemas.openxmlformats.org/officeDocument/2006/relationships/tags" Target="../tags/tag185.xml"/><Relationship Id="rId9" Type="http://schemas.openxmlformats.org/officeDocument/2006/relationships/tags" Target="../tags/tag190.xml"/><Relationship Id="rId14" Type="http://schemas.openxmlformats.org/officeDocument/2006/relationships/tags" Target="../tags/tag195.xml"/><Relationship Id="rId22" Type="http://schemas.openxmlformats.org/officeDocument/2006/relationships/tags" Target="../tags/tag203.xml"/><Relationship Id="rId27" Type="http://schemas.openxmlformats.org/officeDocument/2006/relationships/tags" Target="../tags/tag208.xml"/><Relationship Id="rId30" Type="http://schemas.openxmlformats.org/officeDocument/2006/relationships/tags" Target="../tags/tag211.xml"/><Relationship Id="rId35" Type="http://schemas.openxmlformats.org/officeDocument/2006/relationships/tags" Target="../tags/tag216.xml"/><Relationship Id="rId8" Type="http://schemas.openxmlformats.org/officeDocument/2006/relationships/tags" Target="../tags/tag189.xml"/><Relationship Id="rId3" Type="http://schemas.openxmlformats.org/officeDocument/2006/relationships/tags" Target="../tags/tag18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220.xml"/><Relationship Id="rId2" Type="http://schemas.openxmlformats.org/officeDocument/2006/relationships/tags" Target="../tags/tag219.xml"/><Relationship Id="rId1" Type="http://schemas.openxmlformats.org/officeDocument/2006/relationships/tags" Target="../tags/tag218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228.xml"/><Relationship Id="rId13" Type="http://schemas.openxmlformats.org/officeDocument/2006/relationships/tags" Target="../tags/tag233.xml"/><Relationship Id="rId18" Type="http://schemas.openxmlformats.org/officeDocument/2006/relationships/tags" Target="../tags/tag238.xml"/><Relationship Id="rId3" Type="http://schemas.openxmlformats.org/officeDocument/2006/relationships/tags" Target="../tags/tag223.xml"/><Relationship Id="rId7" Type="http://schemas.openxmlformats.org/officeDocument/2006/relationships/tags" Target="../tags/tag227.xml"/><Relationship Id="rId12" Type="http://schemas.openxmlformats.org/officeDocument/2006/relationships/tags" Target="../tags/tag232.xml"/><Relationship Id="rId17" Type="http://schemas.openxmlformats.org/officeDocument/2006/relationships/tags" Target="../tags/tag237.xml"/><Relationship Id="rId2" Type="http://schemas.openxmlformats.org/officeDocument/2006/relationships/tags" Target="../tags/tag222.xml"/><Relationship Id="rId16" Type="http://schemas.openxmlformats.org/officeDocument/2006/relationships/tags" Target="../tags/tag236.xml"/><Relationship Id="rId1" Type="http://schemas.openxmlformats.org/officeDocument/2006/relationships/tags" Target="../tags/tag221.xml"/><Relationship Id="rId6" Type="http://schemas.openxmlformats.org/officeDocument/2006/relationships/tags" Target="../tags/tag226.xml"/><Relationship Id="rId11" Type="http://schemas.openxmlformats.org/officeDocument/2006/relationships/tags" Target="../tags/tag231.xml"/><Relationship Id="rId5" Type="http://schemas.openxmlformats.org/officeDocument/2006/relationships/tags" Target="../tags/tag225.xml"/><Relationship Id="rId15" Type="http://schemas.openxmlformats.org/officeDocument/2006/relationships/tags" Target="../tags/tag235.xml"/><Relationship Id="rId10" Type="http://schemas.openxmlformats.org/officeDocument/2006/relationships/tags" Target="../tags/tag230.xml"/><Relationship Id="rId19" Type="http://schemas.openxmlformats.org/officeDocument/2006/relationships/slideLayout" Target="../slideLayouts/slideLayout19.xml"/><Relationship Id="rId4" Type="http://schemas.openxmlformats.org/officeDocument/2006/relationships/tags" Target="../tags/tag224.xml"/><Relationship Id="rId9" Type="http://schemas.openxmlformats.org/officeDocument/2006/relationships/tags" Target="../tags/tag229.xml"/><Relationship Id="rId14" Type="http://schemas.openxmlformats.org/officeDocument/2006/relationships/tags" Target="../tags/tag234.xml"/></Relationships>
</file>

<file path=ppt/slides/_rels/slide21.xml.rels><?xml version="1.0" encoding="UTF-8" standalone="yes"?>
<Relationships xmlns="http://schemas.openxmlformats.org/package/2006/relationships"><Relationship Id="rId13" Type="http://schemas.openxmlformats.org/officeDocument/2006/relationships/tags" Target="../tags/tag251.xml"/><Relationship Id="rId18" Type="http://schemas.openxmlformats.org/officeDocument/2006/relationships/tags" Target="../tags/tag256.xml"/><Relationship Id="rId26" Type="http://schemas.openxmlformats.org/officeDocument/2006/relationships/tags" Target="../tags/tag264.xml"/><Relationship Id="rId3" Type="http://schemas.openxmlformats.org/officeDocument/2006/relationships/tags" Target="../tags/tag241.xml"/><Relationship Id="rId21" Type="http://schemas.openxmlformats.org/officeDocument/2006/relationships/tags" Target="../tags/tag259.xml"/><Relationship Id="rId7" Type="http://schemas.openxmlformats.org/officeDocument/2006/relationships/tags" Target="../tags/tag245.xml"/><Relationship Id="rId12" Type="http://schemas.openxmlformats.org/officeDocument/2006/relationships/tags" Target="../tags/tag250.xml"/><Relationship Id="rId17" Type="http://schemas.openxmlformats.org/officeDocument/2006/relationships/tags" Target="../tags/tag255.xml"/><Relationship Id="rId25" Type="http://schemas.openxmlformats.org/officeDocument/2006/relationships/tags" Target="../tags/tag263.xml"/><Relationship Id="rId33" Type="http://schemas.openxmlformats.org/officeDocument/2006/relationships/notesSlide" Target="../notesSlides/notesSlide20.xml"/><Relationship Id="rId2" Type="http://schemas.openxmlformats.org/officeDocument/2006/relationships/tags" Target="../tags/tag240.xml"/><Relationship Id="rId16" Type="http://schemas.openxmlformats.org/officeDocument/2006/relationships/tags" Target="../tags/tag254.xml"/><Relationship Id="rId20" Type="http://schemas.openxmlformats.org/officeDocument/2006/relationships/tags" Target="../tags/tag258.xml"/><Relationship Id="rId29" Type="http://schemas.openxmlformats.org/officeDocument/2006/relationships/tags" Target="../tags/tag267.xml"/><Relationship Id="rId1" Type="http://schemas.openxmlformats.org/officeDocument/2006/relationships/tags" Target="../tags/tag239.xml"/><Relationship Id="rId6" Type="http://schemas.openxmlformats.org/officeDocument/2006/relationships/tags" Target="../tags/tag244.xml"/><Relationship Id="rId11" Type="http://schemas.openxmlformats.org/officeDocument/2006/relationships/tags" Target="../tags/tag249.xml"/><Relationship Id="rId24" Type="http://schemas.openxmlformats.org/officeDocument/2006/relationships/tags" Target="../tags/tag262.xml"/><Relationship Id="rId32" Type="http://schemas.openxmlformats.org/officeDocument/2006/relationships/slideLayout" Target="../slideLayouts/slideLayout19.xml"/><Relationship Id="rId5" Type="http://schemas.openxmlformats.org/officeDocument/2006/relationships/tags" Target="../tags/tag243.xml"/><Relationship Id="rId15" Type="http://schemas.openxmlformats.org/officeDocument/2006/relationships/tags" Target="../tags/tag253.xml"/><Relationship Id="rId23" Type="http://schemas.openxmlformats.org/officeDocument/2006/relationships/tags" Target="../tags/tag261.xml"/><Relationship Id="rId28" Type="http://schemas.openxmlformats.org/officeDocument/2006/relationships/tags" Target="../tags/tag266.xml"/><Relationship Id="rId10" Type="http://schemas.openxmlformats.org/officeDocument/2006/relationships/tags" Target="../tags/tag248.xml"/><Relationship Id="rId19" Type="http://schemas.openxmlformats.org/officeDocument/2006/relationships/tags" Target="../tags/tag257.xml"/><Relationship Id="rId31" Type="http://schemas.openxmlformats.org/officeDocument/2006/relationships/tags" Target="../tags/tag269.xml"/><Relationship Id="rId4" Type="http://schemas.openxmlformats.org/officeDocument/2006/relationships/tags" Target="../tags/tag242.xml"/><Relationship Id="rId9" Type="http://schemas.openxmlformats.org/officeDocument/2006/relationships/tags" Target="../tags/tag247.xml"/><Relationship Id="rId14" Type="http://schemas.openxmlformats.org/officeDocument/2006/relationships/tags" Target="../tags/tag252.xml"/><Relationship Id="rId22" Type="http://schemas.openxmlformats.org/officeDocument/2006/relationships/tags" Target="../tags/tag260.xml"/><Relationship Id="rId27" Type="http://schemas.openxmlformats.org/officeDocument/2006/relationships/tags" Target="../tags/tag265.xml"/><Relationship Id="rId30" Type="http://schemas.openxmlformats.org/officeDocument/2006/relationships/tags" Target="../tags/tag268.xml"/><Relationship Id="rId8" Type="http://schemas.openxmlformats.org/officeDocument/2006/relationships/tags" Target="../tags/tag24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openxmlformats.org/officeDocument/2006/relationships/tags" Target="../tags/tag17.xml"/><Relationship Id="rId18" Type="http://schemas.openxmlformats.org/officeDocument/2006/relationships/tags" Target="../tags/tag22.xml"/><Relationship Id="rId26" Type="http://schemas.openxmlformats.org/officeDocument/2006/relationships/slideLayout" Target="../slideLayouts/slideLayout17.xml"/><Relationship Id="rId3" Type="http://schemas.openxmlformats.org/officeDocument/2006/relationships/tags" Target="../tags/tag7.xml"/><Relationship Id="rId21" Type="http://schemas.openxmlformats.org/officeDocument/2006/relationships/tags" Target="../tags/tag25.xml"/><Relationship Id="rId7" Type="http://schemas.openxmlformats.org/officeDocument/2006/relationships/tags" Target="../tags/tag11.xml"/><Relationship Id="rId12" Type="http://schemas.openxmlformats.org/officeDocument/2006/relationships/tags" Target="../tags/tag16.xml"/><Relationship Id="rId17" Type="http://schemas.openxmlformats.org/officeDocument/2006/relationships/tags" Target="../tags/tag21.xml"/><Relationship Id="rId25" Type="http://schemas.openxmlformats.org/officeDocument/2006/relationships/tags" Target="../tags/tag29.xml"/><Relationship Id="rId2" Type="http://schemas.openxmlformats.org/officeDocument/2006/relationships/tags" Target="../tags/tag6.xml"/><Relationship Id="rId16" Type="http://schemas.openxmlformats.org/officeDocument/2006/relationships/tags" Target="../tags/tag20.xml"/><Relationship Id="rId20" Type="http://schemas.openxmlformats.org/officeDocument/2006/relationships/tags" Target="../tags/tag24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11" Type="http://schemas.openxmlformats.org/officeDocument/2006/relationships/tags" Target="../tags/tag15.xml"/><Relationship Id="rId24" Type="http://schemas.openxmlformats.org/officeDocument/2006/relationships/tags" Target="../tags/tag28.xml"/><Relationship Id="rId5" Type="http://schemas.openxmlformats.org/officeDocument/2006/relationships/tags" Target="../tags/tag9.xml"/><Relationship Id="rId15" Type="http://schemas.openxmlformats.org/officeDocument/2006/relationships/tags" Target="../tags/tag19.xml"/><Relationship Id="rId23" Type="http://schemas.openxmlformats.org/officeDocument/2006/relationships/tags" Target="../tags/tag27.xml"/><Relationship Id="rId10" Type="http://schemas.openxmlformats.org/officeDocument/2006/relationships/tags" Target="../tags/tag14.xml"/><Relationship Id="rId19" Type="http://schemas.openxmlformats.org/officeDocument/2006/relationships/tags" Target="../tags/tag23.xml"/><Relationship Id="rId4" Type="http://schemas.openxmlformats.org/officeDocument/2006/relationships/tags" Target="../tags/tag8.xml"/><Relationship Id="rId9" Type="http://schemas.openxmlformats.org/officeDocument/2006/relationships/tags" Target="../tags/tag13.xml"/><Relationship Id="rId14" Type="http://schemas.openxmlformats.org/officeDocument/2006/relationships/tags" Target="../tags/tag18.xml"/><Relationship Id="rId22" Type="http://schemas.openxmlformats.org/officeDocument/2006/relationships/tags" Target="../tags/tag26.xml"/><Relationship Id="rId2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37.xml"/><Relationship Id="rId13" Type="http://schemas.openxmlformats.org/officeDocument/2006/relationships/tags" Target="../tags/tag42.xml"/><Relationship Id="rId18" Type="http://schemas.openxmlformats.org/officeDocument/2006/relationships/tags" Target="../tags/tag47.xml"/><Relationship Id="rId26" Type="http://schemas.openxmlformats.org/officeDocument/2006/relationships/tags" Target="../tags/tag55.xml"/><Relationship Id="rId3" Type="http://schemas.openxmlformats.org/officeDocument/2006/relationships/tags" Target="../tags/tag32.xml"/><Relationship Id="rId21" Type="http://schemas.openxmlformats.org/officeDocument/2006/relationships/tags" Target="../tags/tag50.xml"/><Relationship Id="rId7" Type="http://schemas.openxmlformats.org/officeDocument/2006/relationships/tags" Target="../tags/tag36.xml"/><Relationship Id="rId12" Type="http://schemas.openxmlformats.org/officeDocument/2006/relationships/tags" Target="../tags/tag41.xml"/><Relationship Id="rId17" Type="http://schemas.openxmlformats.org/officeDocument/2006/relationships/tags" Target="../tags/tag46.xml"/><Relationship Id="rId25" Type="http://schemas.openxmlformats.org/officeDocument/2006/relationships/tags" Target="../tags/tag54.xml"/><Relationship Id="rId2" Type="http://schemas.openxmlformats.org/officeDocument/2006/relationships/tags" Target="../tags/tag31.xml"/><Relationship Id="rId16" Type="http://schemas.openxmlformats.org/officeDocument/2006/relationships/tags" Target="../tags/tag45.xml"/><Relationship Id="rId20" Type="http://schemas.openxmlformats.org/officeDocument/2006/relationships/tags" Target="../tags/tag49.xml"/><Relationship Id="rId29" Type="http://schemas.openxmlformats.org/officeDocument/2006/relationships/notesSlide" Target="../notesSlides/notesSlide7.xml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11" Type="http://schemas.openxmlformats.org/officeDocument/2006/relationships/tags" Target="../tags/tag40.xml"/><Relationship Id="rId24" Type="http://schemas.openxmlformats.org/officeDocument/2006/relationships/tags" Target="../tags/tag53.xml"/><Relationship Id="rId5" Type="http://schemas.openxmlformats.org/officeDocument/2006/relationships/tags" Target="../tags/tag34.xml"/><Relationship Id="rId15" Type="http://schemas.openxmlformats.org/officeDocument/2006/relationships/tags" Target="../tags/tag44.xml"/><Relationship Id="rId23" Type="http://schemas.openxmlformats.org/officeDocument/2006/relationships/tags" Target="../tags/tag52.xml"/><Relationship Id="rId28" Type="http://schemas.openxmlformats.org/officeDocument/2006/relationships/slideLayout" Target="../slideLayouts/slideLayout17.xml"/><Relationship Id="rId10" Type="http://schemas.openxmlformats.org/officeDocument/2006/relationships/tags" Target="../tags/tag39.xml"/><Relationship Id="rId19" Type="http://schemas.openxmlformats.org/officeDocument/2006/relationships/tags" Target="../tags/tag48.xml"/><Relationship Id="rId4" Type="http://schemas.openxmlformats.org/officeDocument/2006/relationships/tags" Target="../tags/tag33.xml"/><Relationship Id="rId9" Type="http://schemas.openxmlformats.org/officeDocument/2006/relationships/tags" Target="../tags/tag38.xml"/><Relationship Id="rId14" Type="http://schemas.openxmlformats.org/officeDocument/2006/relationships/tags" Target="../tags/tag43.xml"/><Relationship Id="rId22" Type="http://schemas.openxmlformats.org/officeDocument/2006/relationships/tags" Target="../tags/tag51.xml"/><Relationship Id="rId27" Type="http://schemas.openxmlformats.org/officeDocument/2006/relationships/tags" Target="../tags/tag5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64.xml"/><Relationship Id="rId13" Type="http://schemas.openxmlformats.org/officeDocument/2006/relationships/slideLayout" Target="../slideLayouts/slideLayout17.xml"/><Relationship Id="rId3" Type="http://schemas.openxmlformats.org/officeDocument/2006/relationships/tags" Target="../tags/tag59.xml"/><Relationship Id="rId7" Type="http://schemas.openxmlformats.org/officeDocument/2006/relationships/tags" Target="../tags/tag63.xml"/><Relationship Id="rId12" Type="http://schemas.openxmlformats.org/officeDocument/2006/relationships/tags" Target="../tags/tag68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tags" Target="../tags/tag62.xml"/><Relationship Id="rId11" Type="http://schemas.openxmlformats.org/officeDocument/2006/relationships/tags" Target="../tags/tag67.xml"/><Relationship Id="rId5" Type="http://schemas.openxmlformats.org/officeDocument/2006/relationships/tags" Target="../tags/tag61.xml"/><Relationship Id="rId10" Type="http://schemas.openxmlformats.org/officeDocument/2006/relationships/tags" Target="../tags/tag66.xml"/><Relationship Id="rId4" Type="http://schemas.openxmlformats.org/officeDocument/2006/relationships/tags" Target="../tags/tag60.xml"/><Relationship Id="rId9" Type="http://schemas.openxmlformats.org/officeDocument/2006/relationships/tags" Target="../tags/tag65.xml"/><Relationship Id="rId1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tags" Target="../tags/tag81.xml"/><Relationship Id="rId18" Type="http://schemas.openxmlformats.org/officeDocument/2006/relationships/tags" Target="../tags/tag86.xml"/><Relationship Id="rId26" Type="http://schemas.openxmlformats.org/officeDocument/2006/relationships/tags" Target="../tags/tag94.xml"/><Relationship Id="rId3" Type="http://schemas.openxmlformats.org/officeDocument/2006/relationships/tags" Target="../tags/tag71.xml"/><Relationship Id="rId21" Type="http://schemas.openxmlformats.org/officeDocument/2006/relationships/tags" Target="../tags/tag89.xml"/><Relationship Id="rId34" Type="http://schemas.openxmlformats.org/officeDocument/2006/relationships/slideLayout" Target="../slideLayouts/slideLayout17.xml"/><Relationship Id="rId7" Type="http://schemas.openxmlformats.org/officeDocument/2006/relationships/tags" Target="../tags/tag75.xml"/><Relationship Id="rId12" Type="http://schemas.openxmlformats.org/officeDocument/2006/relationships/tags" Target="../tags/tag80.xml"/><Relationship Id="rId17" Type="http://schemas.openxmlformats.org/officeDocument/2006/relationships/tags" Target="../tags/tag85.xml"/><Relationship Id="rId25" Type="http://schemas.openxmlformats.org/officeDocument/2006/relationships/tags" Target="../tags/tag93.xml"/><Relationship Id="rId33" Type="http://schemas.openxmlformats.org/officeDocument/2006/relationships/tags" Target="../tags/tag101.xml"/><Relationship Id="rId2" Type="http://schemas.openxmlformats.org/officeDocument/2006/relationships/tags" Target="../tags/tag70.xml"/><Relationship Id="rId16" Type="http://schemas.openxmlformats.org/officeDocument/2006/relationships/tags" Target="../tags/tag84.xml"/><Relationship Id="rId20" Type="http://schemas.openxmlformats.org/officeDocument/2006/relationships/tags" Target="../tags/tag88.xml"/><Relationship Id="rId29" Type="http://schemas.openxmlformats.org/officeDocument/2006/relationships/tags" Target="../tags/tag97.xml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11" Type="http://schemas.openxmlformats.org/officeDocument/2006/relationships/tags" Target="../tags/tag79.xml"/><Relationship Id="rId24" Type="http://schemas.openxmlformats.org/officeDocument/2006/relationships/tags" Target="../tags/tag92.xml"/><Relationship Id="rId32" Type="http://schemas.openxmlformats.org/officeDocument/2006/relationships/tags" Target="../tags/tag100.xml"/><Relationship Id="rId5" Type="http://schemas.openxmlformats.org/officeDocument/2006/relationships/tags" Target="../tags/tag73.xml"/><Relationship Id="rId15" Type="http://schemas.openxmlformats.org/officeDocument/2006/relationships/tags" Target="../tags/tag83.xml"/><Relationship Id="rId23" Type="http://schemas.openxmlformats.org/officeDocument/2006/relationships/tags" Target="../tags/tag91.xml"/><Relationship Id="rId28" Type="http://schemas.openxmlformats.org/officeDocument/2006/relationships/tags" Target="../tags/tag96.xml"/><Relationship Id="rId10" Type="http://schemas.openxmlformats.org/officeDocument/2006/relationships/tags" Target="../tags/tag78.xml"/><Relationship Id="rId19" Type="http://schemas.openxmlformats.org/officeDocument/2006/relationships/tags" Target="../tags/tag87.xml"/><Relationship Id="rId31" Type="http://schemas.openxmlformats.org/officeDocument/2006/relationships/tags" Target="../tags/tag99.xml"/><Relationship Id="rId4" Type="http://schemas.openxmlformats.org/officeDocument/2006/relationships/tags" Target="../tags/tag72.xml"/><Relationship Id="rId9" Type="http://schemas.openxmlformats.org/officeDocument/2006/relationships/tags" Target="../tags/tag77.xml"/><Relationship Id="rId14" Type="http://schemas.openxmlformats.org/officeDocument/2006/relationships/tags" Target="../tags/tag82.xml"/><Relationship Id="rId22" Type="http://schemas.openxmlformats.org/officeDocument/2006/relationships/tags" Target="../tags/tag90.xml"/><Relationship Id="rId27" Type="http://schemas.openxmlformats.org/officeDocument/2006/relationships/tags" Target="../tags/tag95.xml"/><Relationship Id="rId30" Type="http://schemas.openxmlformats.org/officeDocument/2006/relationships/tags" Target="../tags/tag98.xml"/><Relationship Id="rId35" Type="http://schemas.openxmlformats.org/officeDocument/2006/relationships/notesSlide" Target="../notesSlides/notesSlide9.xml"/><Relationship Id="rId8" Type="http://schemas.openxmlformats.org/officeDocument/2006/relationships/tags" Target="../tags/tag7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48" t="7902" r="26507" b="6173"/>
          <a:stretch>
            <a:fillRect/>
          </a:stretch>
        </p:blipFill>
        <p:spPr>
          <a:xfrm>
            <a:off x="2922589" y="1809751"/>
            <a:ext cx="2782358" cy="3035300"/>
          </a:xfrm>
          <a:prstGeom prst="rect">
            <a:avLst/>
          </a:prstGeom>
        </p:spPr>
      </p:pic>
      <p:sp>
        <p:nvSpPr>
          <p:cNvPr id="16" name="TextBox 4"/>
          <p:cNvSpPr txBox="1"/>
          <p:nvPr/>
        </p:nvSpPr>
        <p:spPr>
          <a:xfrm>
            <a:off x="1710515" y="2093718"/>
            <a:ext cx="1492266" cy="16313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0" b="1" dirty="0">
                <a:gradFill>
                  <a:gsLst>
                    <a:gs pos="0">
                      <a:schemeClr val="bg1">
                        <a:lumMod val="95000"/>
                        <a:lumOff val="5000"/>
                      </a:schemeClr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2</a:t>
            </a:r>
            <a:r>
              <a:rPr lang="en-US" altLang="zh-CN" sz="10000" dirty="0">
                <a:gradFill>
                  <a:gsLst>
                    <a:gs pos="0">
                      <a:schemeClr val="bg1">
                        <a:lumMod val="95000"/>
                        <a:lumOff val="5000"/>
                      </a:schemeClr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        </a:t>
            </a:r>
            <a:endParaRPr lang="zh-CN" altLang="en-US" sz="10000" dirty="0">
              <a:gradFill>
                <a:gsLst>
                  <a:gs pos="0">
                    <a:schemeClr val="bg1">
                      <a:lumMod val="95000"/>
                      <a:lumOff val="5000"/>
                    </a:schemeClr>
                  </a:gs>
                  <a:gs pos="0">
                    <a:srgbClr val="AE1F1C"/>
                  </a:gs>
                  <a:gs pos="70000">
                    <a:srgbClr val="E82925"/>
                  </a:gs>
                </a:gsLst>
                <a:lin ang="8100000" scaled="1"/>
              </a:gra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7" name="TextBox 4"/>
          <p:cNvSpPr txBox="1"/>
          <p:nvPr/>
        </p:nvSpPr>
        <p:spPr>
          <a:xfrm>
            <a:off x="4976003" y="2093718"/>
            <a:ext cx="1492266" cy="16313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0" b="1" dirty="0">
                <a:gradFill>
                  <a:gsLst>
                    <a:gs pos="0">
                      <a:schemeClr val="bg1">
                        <a:lumMod val="95000"/>
                        <a:lumOff val="5000"/>
                      </a:schemeClr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2</a:t>
            </a:r>
            <a:endParaRPr lang="zh-CN" altLang="en-US" sz="10000" b="1" dirty="0">
              <a:gradFill>
                <a:gsLst>
                  <a:gs pos="0">
                    <a:schemeClr val="bg1">
                      <a:lumMod val="95000"/>
                      <a:lumOff val="5000"/>
                    </a:schemeClr>
                  </a:gs>
                  <a:gs pos="0">
                    <a:srgbClr val="AE1F1C"/>
                  </a:gs>
                  <a:gs pos="70000">
                    <a:srgbClr val="E82925"/>
                  </a:gs>
                </a:gsLst>
                <a:lin ang="8100000" scaled="1"/>
              </a:gra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8" name="TextBox 4"/>
          <p:cNvSpPr txBox="1"/>
          <p:nvPr/>
        </p:nvSpPr>
        <p:spPr>
          <a:xfrm>
            <a:off x="5922153" y="2093718"/>
            <a:ext cx="1492266" cy="16313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0" b="1" dirty="0">
                <a:gradFill>
                  <a:gsLst>
                    <a:gs pos="0">
                      <a:schemeClr val="bg1">
                        <a:lumMod val="95000"/>
                        <a:lumOff val="5000"/>
                      </a:schemeClr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4</a:t>
            </a:r>
            <a:endParaRPr lang="zh-CN" altLang="en-US" sz="10000" b="1" dirty="0">
              <a:gradFill>
                <a:gsLst>
                  <a:gs pos="0">
                    <a:schemeClr val="bg1">
                      <a:lumMod val="95000"/>
                      <a:lumOff val="5000"/>
                    </a:schemeClr>
                  </a:gs>
                  <a:gs pos="0">
                    <a:srgbClr val="AE1F1C"/>
                  </a:gs>
                  <a:gs pos="70000">
                    <a:srgbClr val="E82925"/>
                  </a:gs>
                </a:gsLst>
                <a:lin ang="8100000" scaled="1"/>
              </a:gra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1" name="_3"/>
          <p:cNvSpPr/>
          <p:nvPr/>
        </p:nvSpPr>
        <p:spPr>
          <a:xfrm>
            <a:off x="2079010" y="3989740"/>
            <a:ext cx="5032147" cy="73866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zh-CN" altLang="en-US" sz="4200" b="1" dirty="0">
                <a:solidFill>
                  <a:srgbClr val="555554"/>
                </a:solidFill>
                <a:effectLst>
                  <a:glow>
                    <a:schemeClr val="bg1"/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管培生转正述职报告</a:t>
            </a:r>
          </a:p>
        </p:txBody>
      </p:sp>
      <p:sp>
        <p:nvSpPr>
          <p:cNvPr id="43" name="矩形 259"/>
          <p:cNvSpPr>
            <a:spLocks noChangeArrowheads="1"/>
          </p:cNvSpPr>
          <p:nvPr/>
        </p:nvSpPr>
        <p:spPr bwMode="auto">
          <a:xfrm>
            <a:off x="2629914" y="4748150"/>
            <a:ext cx="3884172" cy="307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汇报人：刘生杰   时间：</a:t>
            </a:r>
            <a:r>
              <a:rPr lang="en-US" altLang="zh-CN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2024</a:t>
            </a:r>
            <a:r>
              <a:rPr lang="zh-CN" altLang="en-US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年</a:t>
            </a:r>
            <a:r>
              <a:rPr lang="en-US" altLang="zh-CN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2</a:t>
            </a:r>
            <a:r>
              <a:rPr lang="zh-CN" altLang="en-US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月</a:t>
            </a:r>
            <a:r>
              <a:rPr lang="en-US" altLang="zh-CN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4</a:t>
            </a:r>
            <a:r>
              <a:rPr lang="zh-CN" altLang="en-US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日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65300" y="2393950"/>
            <a:ext cx="2578100" cy="2705101"/>
            <a:chOff x="2353733" y="2048933"/>
            <a:chExt cx="3437467" cy="3606801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8" t="6420" r="25362" b="37818"/>
            <a:stretch>
              <a:fillRect/>
            </a:stretch>
          </p:blipFill>
          <p:spPr>
            <a:xfrm>
              <a:off x="2353733" y="2048933"/>
              <a:ext cx="3437467" cy="3606801"/>
            </a:xfrm>
            <a:prstGeom prst="rect">
              <a:avLst/>
            </a:prstGeom>
          </p:spPr>
        </p:pic>
        <p:sp>
          <p:nvSpPr>
            <p:cNvPr id="14" name="TextBox 4"/>
            <p:cNvSpPr txBox="1"/>
            <p:nvPr/>
          </p:nvSpPr>
          <p:spPr>
            <a:xfrm>
              <a:off x="3315968" y="2765306"/>
              <a:ext cx="1021456" cy="11488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5000" b="1" dirty="0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2</a:t>
              </a:r>
              <a:endParaRPr lang="zh-CN" altLang="en-US" sz="50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2" name="_3"/>
          <p:cNvSpPr/>
          <p:nvPr/>
        </p:nvSpPr>
        <p:spPr>
          <a:xfrm>
            <a:off x="4194635" y="2804862"/>
            <a:ext cx="2492990" cy="78483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zh-CN" altLang="en-US" sz="4500" b="1" dirty="0">
                <a:gradFill>
                  <a:gsLst>
                    <a:gs pos="0">
                      <a:srgbClr val="BC4D14"/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进步成长</a:t>
            </a:r>
          </a:p>
        </p:txBody>
      </p:sp>
      <p:sp>
        <p:nvSpPr>
          <p:cNvPr id="4" name="10"/>
          <p:cNvSpPr/>
          <p:nvPr>
            <p:custDataLst>
              <p:tags r:id="rId1"/>
            </p:custDataLst>
          </p:nvPr>
        </p:nvSpPr>
        <p:spPr>
          <a:xfrm>
            <a:off x="4230815" y="3624260"/>
            <a:ext cx="881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技能夯实</a:t>
            </a:r>
          </a:p>
        </p:txBody>
      </p:sp>
      <p:sp>
        <p:nvSpPr>
          <p:cNvPr id="9" name="10"/>
          <p:cNvSpPr/>
          <p:nvPr>
            <p:custDataLst>
              <p:tags r:id="rId2"/>
            </p:custDataLst>
          </p:nvPr>
        </p:nvSpPr>
        <p:spPr>
          <a:xfrm>
            <a:off x="5236761" y="3624260"/>
            <a:ext cx="881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迭代反思</a:t>
            </a:r>
            <a:endParaRPr lang="en-US" altLang="zh-CN" sz="12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>
            <p:custDataLst>
              <p:tags r:id="rId1"/>
            </p:custDataLst>
          </p:nvPr>
        </p:nvGrpSpPr>
        <p:grpSpPr>
          <a:xfrm>
            <a:off x="933450" y="1366587"/>
            <a:ext cx="876300" cy="1275649"/>
            <a:chOff x="918210" y="1010351"/>
            <a:chExt cx="876300" cy="1275649"/>
          </a:xfrm>
        </p:grpSpPr>
        <p:sp>
          <p:nvSpPr>
            <p:cNvPr id="48" name="Oval 47"/>
            <p:cNvSpPr/>
            <p:nvPr>
              <p:custDataLst>
                <p:tags r:id="rId37"/>
              </p:custDataLst>
            </p:nvPr>
          </p:nvSpPr>
          <p:spPr>
            <a:xfrm>
              <a:off x="918210" y="1010351"/>
              <a:ext cx="876300" cy="876300"/>
            </a:xfrm>
            <a:prstGeom prst="ellipse">
              <a:avLst/>
            </a:prstGeom>
            <a:solidFill>
              <a:srgbClr val="E12B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1" name="Group 192"/>
            <p:cNvGrpSpPr/>
            <p:nvPr/>
          </p:nvGrpSpPr>
          <p:grpSpPr>
            <a:xfrm>
              <a:off x="1050604" y="1207059"/>
              <a:ext cx="579432" cy="1078941"/>
              <a:chOff x="2843213" y="2928938"/>
              <a:chExt cx="414338" cy="771525"/>
            </a:xfrm>
            <a:solidFill>
              <a:schemeClr val="tx1">
                <a:lumMod val="25000"/>
                <a:lumOff val="75000"/>
              </a:schemeClr>
            </a:solidFill>
          </p:grpSpPr>
          <p:sp>
            <p:nvSpPr>
              <p:cNvPr id="42" name="Freeform 99"/>
              <p:cNvSpPr/>
              <p:nvPr>
                <p:custDataLst>
                  <p:tags r:id="rId38"/>
                </p:custDataLst>
              </p:nvPr>
            </p:nvSpPr>
            <p:spPr bwMode="auto">
              <a:xfrm>
                <a:off x="2843213" y="2928938"/>
                <a:ext cx="298450" cy="771525"/>
              </a:xfrm>
              <a:custGeom>
                <a:avLst/>
                <a:gdLst/>
                <a:ahLst/>
                <a:cxnLst>
                  <a:cxn ang="0">
                    <a:pos x="59" y="185"/>
                  </a:cxn>
                  <a:cxn ang="0">
                    <a:pos x="48" y="186"/>
                  </a:cxn>
                  <a:cxn ang="0">
                    <a:pos x="0" y="0"/>
                  </a:cxn>
                  <a:cxn ang="0">
                    <a:pos x="59" y="185"/>
                  </a:cxn>
                </a:cxnLst>
                <a:rect l="0" t="0" r="r" b="b"/>
                <a:pathLst>
                  <a:path w="72" h="186">
                    <a:moveTo>
                      <a:pt x="59" y="185"/>
                    </a:moveTo>
                    <a:cubicBezTo>
                      <a:pt x="48" y="186"/>
                      <a:pt x="48" y="186"/>
                      <a:pt x="48" y="186"/>
                    </a:cubicBezTo>
                    <a:cubicBezTo>
                      <a:pt x="61" y="140"/>
                      <a:pt x="46" y="78"/>
                      <a:pt x="0" y="0"/>
                    </a:cubicBezTo>
                    <a:cubicBezTo>
                      <a:pt x="53" y="78"/>
                      <a:pt x="72" y="139"/>
                      <a:pt x="59" y="18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110"/>
              <p:cNvSpPr/>
              <p:nvPr>
                <p:custDataLst>
                  <p:tags r:id="rId39"/>
                </p:custDataLst>
              </p:nvPr>
            </p:nvSpPr>
            <p:spPr bwMode="auto">
              <a:xfrm>
                <a:off x="3033713" y="3041650"/>
                <a:ext cx="223838" cy="293688"/>
              </a:xfrm>
              <a:custGeom>
                <a:avLst/>
                <a:gdLst/>
                <a:ahLst/>
                <a:cxnLst>
                  <a:cxn ang="0">
                    <a:pos x="0" y="59"/>
                  </a:cxn>
                  <a:cxn ang="0">
                    <a:pos x="54" y="0"/>
                  </a:cxn>
                  <a:cxn ang="0">
                    <a:pos x="5" y="71"/>
                  </a:cxn>
                  <a:cxn ang="0">
                    <a:pos x="0" y="59"/>
                  </a:cxn>
                </a:cxnLst>
                <a:rect l="0" t="0" r="r" b="b"/>
                <a:pathLst>
                  <a:path w="54" h="71">
                    <a:moveTo>
                      <a:pt x="0" y="59"/>
                    </a:moveTo>
                    <a:cubicBezTo>
                      <a:pt x="7" y="32"/>
                      <a:pt x="25" y="12"/>
                      <a:pt x="54" y="0"/>
                    </a:cubicBezTo>
                    <a:cubicBezTo>
                      <a:pt x="28" y="14"/>
                      <a:pt x="12" y="38"/>
                      <a:pt x="5" y="71"/>
                    </a:cubicBezTo>
                    <a:lnTo>
                      <a:pt x="0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110"/>
              <p:cNvSpPr/>
              <p:nvPr>
                <p:custDataLst>
                  <p:tags r:id="rId40"/>
                </p:custDataLst>
              </p:nvPr>
            </p:nvSpPr>
            <p:spPr bwMode="auto">
              <a:xfrm flipH="1">
                <a:off x="2952743" y="2986435"/>
                <a:ext cx="154003" cy="202059"/>
              </a:xfrm>
              <a:custGeom>
                <a:avLst/>
                <a:gdLst/>
                <a:ahLst/>
                <a:cxnLst>
                  <a:cxn ang="0">
                    <a:pos x="0" y="59"/>
                  </a:cxn>
                  <a:cxn ang="0">
                    <a:pos x="54" y="0"/>
                  </a:cxn>
                  <a:cxn ang="0">
                    <a:pos x="5" y="71"/>
                  </a:cxn>
                  <a:cxn ang="0">
                    <a:pos x="0" y="59"/>
                  </a:cxn>
                </a:cxnLst>
                <a:rect l="0" t="0" r="r" b="b"/>
                <a:pathLst>
                  <a:path w="54" h="71">
                    <a:moveTo>
                      <a:pt x="0" y="59"/>
                    </a:moveTo>
                    <a:cubicBezTo>
                      <a:pt x="7" y="32"/>
                      <a:pt x="25" y="12"/>
                      <a:pt x="54" y="0"/>
                    </a:cubicBezTo>
                    <a:cubicBezTo>
                      <a:pt x="28" y="14"/>
                      <a:pt x="12" y="38"/>
                      <a:pt x="5" y="71"/>
                    </a:cubicBezTo>
                    <a:lnTo>
                      <a:pt x="0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1" name="Group 50"/>
          <p:cNvGrpSpPr/>
          <p:nvPr>
            <p:custDataLst>
              <p:tags r:id="rId2"/>
            </p:custDataLst>
          </p:nvPr>
        </p:nvGrpSpPr>
        <p:grpSpPr>
          <a:xfrm>
            <a:off x="2533650" y="2099598"/>
            <a:ext cx="876300" cy="1275649"/>
            <a:chOff x="918210" y="1010351"/>
            <a:chExt cx="876300" cy="1275649"/>
          </a:xfrm>
        </p:grpSpPr>
        <p:sp>
          <p:nvSpPr>
            <p:cNvPr id="52" name="Oval 51"/>
            <p:cNvSpPr/>
            <p:nvPr>
              <p:custDataLst>
                <p:tags r:id="rId33"/>
              </p:custDataLst>
            </p:nvPr>
          </p:nvSpPr>
          <p:spPr>
            <a:xfrm>
              <a:off x="918210" y="1010351"/>
              <a:ext cx="876300" cy="876300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3" name="Group 192"/>
            <p:cNvGrpSpPr/>
            <p:nvPr/>
          </p:nvGrpSpPr>
          <p:grpSpPr>
            <a:xfrm>
              <a:off x="1050604" y="1207059"/>
              <a:ext cx="579432" cy="1078941"/>
              <a:chOff x="2843213" y="2928938"/>
              <a:chExt cx="414338" cy="771525"/>
            </a:xfrm>
            <a:solidFill>
              <a:schemeClr val="tx1">
                <a:lumMod val="25000"/>
                <a:lumOff val="75000"/>
              </a:schemeClr>
            </a:solidFill>
          </p:grpSpPr>
          <p:sp>
            <p:nvSpPr>
              <p:cNvPr id="54" name="Freeform 99"/>
              <p:cNvSpPr/>
              <p:nvPr>
                <p:custDataLst>
                  <p:tags r:id="rId34"/>
                </p:custDataLst>
              </p:nvPr>
            </p:nvSpPr>
            <p:spPr bwMode="auto">
              <a:xfrm>
                <a:off x="2843213" y="2928938"/>
                <a:ext cx="298450" cy="771525"/>
              </a:xfrm>
              <a:custGeom>
                <a:avLst/>
                <a:gdLst/>
                <a:ahLst/>
                <a:cxnLst>
                  <a:cxn ang="0">
                    <a:pos x="59" y="185"/>
                  </a:cxn>
                  <a:cxn ang="0">
                    <a:pos x="48" y="186"/>
                  </a:cxn>
                  <a:cxn ang="0">
                    <a:pos x="0" y="0"/>
                  </a:cxn>
                  <a:cxn ang="0">
                    <a:pos x="59" y="185"/>
                  </a:cxn>
                </a:cxnLst>
                <a:rect l="0" t="0" r="r" b="b"/>
                <a:pathLst>
                  <a:path w="72" h="186">
                    <a:moveTo>
                      <a:pt x="59" y="185"/>
                    </a:moveTo>
                    <a:cubicBezTo>
                      <a:pt x="48" y="186"/>
                      <a:pt x="48" y="186"/>
                      <a:pt x="48" y="186"/>
                    </a:cubicBezTo>
                    <a:cubicBezTo>
                      <a:pt x="61" y="140"/>
                      <a:pt x="46" y="78"/>
                      <a:pt x="0" y="0"/>
                    </a:cubicBezTo>
                    <a:cubicBezTo>
                      <a:pt x="53" y="78"/>
                      <a:pt x="72" y="139"/>
                      <a:pt x="59" y="18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110"/>
              <p:cNvSpPr/>
              <p:nvPr>
                <p:custDataLst>
                  <p:tags r:id="rId35"/>
                </p:custDataLst>
              </p:nvPr>
            </p:nvSpPr>
            <p:spPr bwMode="auto">
              <a:xfrm>
                <a:off x="3033713" y="3041650"/>
                <a:ext cx="223838" cy="293688"/>
              </a:xfrm>
              <a:custGeom>
                <a:avLst/>
                <a:gdLst/>
                <a:ahLst/>
                <a:cxnLst>
                  <a:cxn ang="0">
                    <a:pos x="0" y="59"/>
                  </a:cxn>
                  <a:cxn ang="0">
                    <a:pos x="54" y="0"/>
                  </a:cxn>
                  <a:cxn ang="0">
                    <a:pos x="5" y="71"/>
                  </a:cxn>
                  <a:cxn ang="0">
                    <a:pos x="0" y="59"/>
                  </a:cxn>
                </a:cxnLst>
                <a:rect l="0" t="0" r="r" b="b"/>
                <a:pathLst>
                  <a:path w="54" h="71">
                    <a:moveTo>
                      <a:pt x="0" y="59"/>
                    </a:moveTo>
                    <a:cubicBezTo>
                      <a:pt x="7" y="32"/>
                      <a:pt x="25" y="12"/>
                      <a:pt x="54" y="0"/>
                    </a:cubicBezTo>
                    <a:cubicBezTo>
                      <a:pt x="28" y="14"/>
                      <a:pt x="12" y="38"/>
                      <a:pt x="5" y="71"/>
                    </a:cubicBezTo>
                    <a:lnTo>
                      <a:pt x="0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110"/>
              <p:cNvSpPr/>
              <p:nvPr>
                <p:custDataLst>
                  <p:tags r:id="rId36"/>
                </p:custDataLst>
              </p:nvPr>
            </p:nvSpPr>
            <p:spPr bwMode="auto">
              <a:xfrm flipH="1">
                <a:off x="2952743" y="2986435"/>
                <a:ext cx="154003" cy="202059"/>
              </a:xfrm>
              <a:custGeom>
                <a:avLst/>
                <a:gdLst/>
                <a:ahLst/>
                <a:cxnLst>
                  <a:cxn ang="0">
                    <a:pos x="0" y="59"/>
                  </a:cxn>
                  <a:cxn ang="0">
                    <a:pos x="54" y="0"/>
                  </a:cxn>
                  <a:cxn ang="0">
                    <a:pos x="5" y="71"/>
                  </a:cxn>
                  <a:cxn ang="0">
                    <a:pos x="0" y="59"/>
                  </a:cxn>
                </a:cxnLst>
                <a:rect l="0" t="0" r="r" b="b"/>
                <a:pathLst>
                  <a:path w="54" h="71">
                    <a:moveTo>
                      <a:pt x="0" y="59"/>
                    </a:moveTo>
                    <a:cubicBezTo>
                      <a:pt x="7" y="32"/>
                      <a:pt x="25" y="12"/>
                      <a:pt x="54" y="0"/>
                    </a:cubicBezTo>
                    <a:cubicBezTo>
                      <a:pt x="28" y="14"/>
                      <a:pt x="12" y="38"/>
                      <a:pt x="5" y="71"/>
                    </a:cubicBezTo>
                    <a:lnTo>
                      <a:pt x="0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8" name="Group 57"/>
          <p:cNvGrpSpPr/>
          <p:nvPr>
            <p:custDataLst>
              <p:tags r:id="rId3"/>
            </p:custDataLst>
          </p:nvPr>
        </p:nvGrpSpPr>
        <p:grpSpPr>
          <a:xfrm>
            <a:off x="4133850" y="1383634"/>
            <a:ext cx="876300" cy="1275649"/>
            <a:chOff x="918210" y="1010351"/>
            <a:chExt cx="876300" cy="1275649"/>
          </a:xfrm>
        </p:grpSpPr>
        <p:sp>
          <p:nvSpPr>
            <p:cNvPr id="59" name="Oval 58"/>
            <p:cNvSpPr/>
            <p:nvPr>
              <p:custDataLst>
                <p:tags r:id="rId29"/>
              </p:custDataLst>
            </p:nvPr>
          </p:nvSpPr>
          <p:spPr>
            <a:xfrm>
              <a:off x="918210" y="1010351"/>
              <a:ext cx="876300" cy="876300"/>
            </a:xfrm>
            <a:prstGeom prst="ellipse">
              <a:avLst/>
            </a:prstGeom>
            <a:solidFill>
              <a:srgbClr val="CB26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0" name="Group 192"/>
            <p:cNvGrpSpPr/>
            <p:nvPr/>
          </p:nvGrpSpPr>
          <p:grpSpPr>
            <a:xfrm>
              <a:off x="1050604" y="1207059"/>
              <a:ext cx="579432" cy="1078941"/>
              <a:chOff x="2843213" y="2928938"/>
              <a:chExt cx="414338" cy="771525"/>
            </a:xfrm>
            <a:solidFill>
              <a:schemeClr val="tx1">
                <a:lumMod val="25000"/>
                <a:lumOff val="75000"/>
              </a:schemeClr>
            </a:solidFill>
          </p:grpSpPr>
          <p:sp>
            <p:nvSpPr>
              <p:cNvPr id="61" name="Freeform 99"/>
              <p:cNvSpPr/>
              <p:nvPr>
                <p:custDataLst>
                  <p:tags r:id="rId30"/>
                </p:custDataLst>
              </p:nvPr>
            </p:nvSpPr>
            <p:spPr bwMode="auto">
              <a:xfrm>
                <a:off x="2843213" y="2928938"/>
                <a:ext cx="298450" cy="771525"/>
              </a:xfrm>
              <a:custGeom>
                <a:avLst/>
                <a:gdLst/>
                <a:ahLst/>
                <a:cxnLst>
                  <a:cxn ang="0">
                    <a:pos x="59" y="185"/>
                  </a:cxn>
                  <a:cxn ang="0">
                    <a:pos x="48" y="186"/>
                  </a:cxn>
                  <a:cxn ang="0">
                    <a:pos x="0" y="0"/>
                  </a:cxn>
                  <a:cxn ang="0">
                    <a:pos x="59" y="185"/>
                  </a:cxn>
                </a:cxnLst>
                <a:rect l="0" t="0" r="r" b="b"/>
                <a:pathLst>
                  <a:path w="72" h="186">
                    <a:moveTo>
                      <a:pt x="59" y="185"/>
                    </a:moveTo>
                    <a:cubicBezTo>
                      <a:pt x="48" y="186"/>
                      <a:pt x="48" y="186"/>
                      <a:pt x="48" y="186"/>
                    </a:cubicBezTo>
                    <a:cubicBezTo>
                      <a:pt x="61" y="140"/>
                      <a:pt x="46" y="78"/>
                      <a:pt x="0" y="0"/>
                    </a:cubicBezTo>
                    <a:cubicBezTo>
                      <a:pt x="53" y="78"/>
                      <a:pt x="72" y="139"/>
                      <a:pt x="59" y="18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110"/>
              <p:cNvSpPr/>
              <p:nvPr>
                <p:custDataLst>
                  <p:tags r:id="rId31"/>
                </p:custDataLst>
              </p:nvPr>
            </p:nvSpPr>
            <p:spPr bwMode="auto">
              <a:xfrm>
                <a:off x="3033713" y="3041650"/>
                <a:ext cx="223838" cy="293688"/>
              </a:xfrm>
              <a:custGeom>
                <a:avLst/>
                <a:gdLst/>
                <a:ahLst/>
                <a:cxnLst>
                  <a:cxn ang="0">
                    <a:pos x="0" y="59"/>
                  </a:cxn>
                  <a:cxn ang="0">
                    <a:pos x="54" y="0"/>
                  </a:cxn>
                  <a:cxn ang="0">
                    <a:pos x="5" y="71"/>
                  </a:cxn>
                  <a:cxn ang="0">
                    <a:pos x="0" y="59"/>
                  </a:cxn>
                </a:cxnLst>
                <a:rect l="0" t="0" r="r" b="b"/>
                <a:pathLst>
                  <a:path w="54" h="71">
                    <a:moveTo>
                      <a:pt x="0" y="59"/>
                    </a:moveTo>
                    <a:cubicBezTo>
                      <a:pt x="7" y="32"/>
                      <a:pt x="25" y="12"/>
                      <a:pt x="54" y="0"/>
                    </a:cubicBezTo>
                    <a:cubicBezTo>
                      <a:pt x="28" y="14"/>
                      <a:pt x="12" y="38"/>
                      <a:pt x="5" y="71"/>
                    </a:cubicBezTo>
                    <a:lnTo>
                      <a:pt x="0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Freeform 110"/>
              <p:cNvSpPr/>
              <p:nvPr>
                <p:custDataLst>
                  <p:tags r:id="rId32"/>
                </p:custDataLst>
              </p:nvPr>
            </p:nvSpPr>
            <p:spPr bwMode="auto">
              <a:xfrm flipH="1">
                <a:off x="2952743" y="2986435"/>
                <a:ext cx="154003" cy="202059"/>
              </a:xfrm>
              <a:custGeom>
                <a:avLst/>
                <a:gdLst/>
                <a:ahLst/>
                <a:cxnLst>
                  <a:cxn ang="0">
                    <a:pos x="0" y="59"/>
                  </a:cxn>
                  <a:cxn ang="0">
                    <a:pos x="54" y="0"/>
                  </a:cxn>
                  <a:cxn ang="0">
                    <a:pos x="5" y="71"/>
                  </a:cxn>
                  <a:cxn ang="0">
                    <a:pos x="0" y="59"/>
                  </a:cxn>
                </a:cxnLst>
                <a:rect l="0" t="0" r="r" b="b"/>
                <a:pathLst>
                  <a:path w="54" h="71">
                    <a:moveTo>
                      <a:pt x="0" y="59"/>
                    </a:moveTo>
                    <a:cubicBezTo>
                      <a:pt x="7" y="32"/>
                      <a:pt x="25" y="12"/>
                      <a:pt x="54" y="0"/>
                    </a:cubicBezTo>
                    <a:cubicBezTo>
                      <a:pt x="28" y="14"/>
                      <a:pt x="12" y="38"/>
                      <a:pt x="5" y="71"/>
                    </a:cubicBezTo>
                    <a:lnTo>
                      <a:pt x="0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65" name="Group 64"/>
          <p:cNvGrpSpPr/>
          <p:nvPr>
            <p:custDataLst>
              <p:tags r:id="rId4"/>
            </p:custDataLst>
          </p:nvPr>
        </p:nvGrpSpPr>
        <p:grpSpPr>
          <a:xfrm>
            <a:off x="5734050" y="2099598"/>
            <a:ext cx="876300" cy="1275649"/>
            <a:chOff x="918210" y="1010351"/>
            <a:chExt cx="876300" cy="1275649"/>
          </a:xfrm>
        </p:grpSpPr>
        <p:sp>
          <p:nvSpPr>
            <p:cNvPr id="66" name="Oval 65"/>
            <p:cNvSpPr/>
            <p:nvPr>
              <p:custDataLst>
                <p:tags r:id="rId25"/>
              </p:custDataLst>
            </p:nvPr>
          </p:nvSpPr>
          <p:spPr>
            <a:xfrm>
              <a:off x="918210" y="1010351"/>
              <a:ext cx="876300" cy="8763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7" name="Group 192"/>
            <p:cNvGrpSpPr/>
            <p:nvPr/>
          </p:nvGrpSpPr>
          <p:grpSpPr>
            <a:xfrm>
              <a:off x="1050604" y="1207059"/>
              <a:ext cx="579432" cy="1078941"/>
              <a:chOff x="2843213" y="2928938"/>
              <a:chExt cx="414338" cy="771525"/>
            </a:xfrm>
            <a:solidFill>
              <a:schemeClr val="tx1">
                <a:lumMod val="25000"/>
                <a:lumOff val="75000"/>
              </a:schemeClr>
            </a:solidFill>
          </p:grpSpPr>
          <p:sp>
            <p:nvSpPr>
              <p:cNvPr id="68" name="Freeform 99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2843213" y="2928938"/>
                <a:ext cx="298450" cy="771525"/>
              </a:xfrm>
              <a:custGeom>
                <a:avLst/>
                <a:gdLst/>
                <a:ahLst/>
                <a:cxnLst>
                  <a:cxn ang="0">
                    <a:pos x="59" y="185"/>
                  </a:cxn>
                  <a:cxn ang="0">
                    <a:pos x="48" y="186"/>
                  </a:cxn>
                  <a:cxn ang="0">
                    <a:pos x="0" y="0"/>
                  </a:cxn>
                  <a:cxn ang="0">
                    <a:pos x="59" y="185"/>
                  </a:cxn>
                </a:cxnLst>
                <a:rect l="0" t="0" r="r" b="b"/>
                <a:pathLst>
                  <a:path w="72" h="186">
                    <a:moveTo>
                      <a:pt x="59" y="185"/>
                    </a:moveTo>
                    <a:cubicBezTo>
                      <a:pt x="48" y="186"/>
                      <a:pt x="48" y="186"/>
                      <a:pt x="48" y="186"/>
                    </a:cubicBezTo>
                    <a:cubicBezTo>
                      <a:pt x="61" y="140"/>
                      <a:pt x="46" y="78"/>
                      <a:pt x="0" y="0"/>
                    </a:cubicBezTo>
                    <a:cubicBezTo>
                      <a:pt x="53" y="78"/>
                      <a:pt x="72" y="139"/>
                      <a:pt x="59" y="18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9" name="Freeform 110"/>
              <p:cNvSpPr/>
              <p:nvPr>
                <p:custDataLst>
                  <p:tags r:id="rId27"/>
                </p:custDataLst>
              </p:nvPr>
            </p:nvSpPr>
            <p:spPr bwMode="auto">
              <a:xfrm>
                <a:off x="3033713" y="3041650"/>
                <a:ext cx="223838" cy="293688"/>
              </a:xfrm>
              <a:custGeom>
                <a:avLst/>
                <a:gdLst/>
                <a:ahLst/>
                <a:cxnLst>
                  <a:cxn ang="0">
                    <a:pos x="0" y="59"/>
                  </a:cxn>
                  <a:cxn ang="0">
                    <a:pos x="54" y="0"/>
                  </a:cxn>
                  <a:cxn ang="0">
                    <a:pos x="5" y="71"/>
                  </a:cxn>
                  <a:cxn ang="0">
                    <a:pos x="0" y="59"/>
                  </a:cxn>
                </a:cxnLst>
                <a:rect l="0" t="0" r="r" b="b"/>
                <a:pathLst>
                  <a:path w="54" h="71">
                    <a:moveTo>
                      <a:pt x="0" y="59"/>
                    </a:moveTo>
                    <a:cubicBezTo>
                      <a:pt x="7" y="32"/>
                      <a:pt x="25" y="12"/>
                      <a:pt x="54" y="0"/>
                    </a:cubicBezTo>
                    <a:cubicBezTo>
                      <a:pt x="28" y="14"/>
                      <a:pt x="12" y="38"/>
                      <a:pt x="5" y="71"/>
                    </a:cubicBezTo>
                    <a:lnTo>
                      <a:pt x="0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0" name="Freeform 110"/>
              <p:cNvSpPr/>
              <p:nvPr>
                <p:custDataLst>
                  <p:tags r:id="rId28"/>
                </p:custDataLst>
              </p:nvPr>
            </p:nvSpPr>
            <p:spPr bwMode="auto">
              <a:xfrm flipH="1">
                <a:off x="2952743" y="2986435"/>
                <a:ext cx="154003" cy="202059"/>
              </a:xfrm>
              <a:custGeom>
                <a:avLst/>
                <a:gdLst/>
                <a:ahLst/>
                <a:cxnLst>
                  <a:cxn ang="0">
                    <a:pos x="0" y="59"/>
                  </a:cxn>
                  <a:cxn ang="0">
                    <a:pos x="54" y="0"/>
                  </a:cxn>
                  <a:cxn ang="0">
                    <a:pos x="5" y="71"/>
                  </a:cxn>
                  <a:cxn ang="0">
                    <a:pos x="0" y="59"/>
                  </a:cxn>
                </a:cxnLst>
                <a:rect l="0" t="0" r="r" b="b"/>
                <a:pathLst>
                  <a:path w="54" h="71">
                    <a:moveTo>
                      <a:pt x="0" y="59"/>
                    </a:moveTo>
                    <a:cubicBezTo>
                      <a:pt x="7" y="32"/>
                      <a:pt x="25" y="12"/>
                      <a:pt x="54" y="0"/>
                    </a:cubicBezTo>
                    <a:cubicBezTo>
                      <a:pt x="28" y="14"/>
                      <a:pt x="12" y="38"/>
                      <a:pt x="5" y="71"/>
                    </a:cubicBezTo>
                    <a:lnTo>
                      <a:pt x="0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71" name="Group 70"/>
          <p:cNvGrpSpPr/>
          <p:nvPr>
            <p:custDataLst>
              <p:tags r:id="rId5"/>
            </p:custDataLst>
          </p:nvPr>
        </p:nvGrpSpPr>
        <p:grpSpPr>
          <a:xfrm>
            <a:off x="7334250" y="1383634"/>
            <a:ext cx="876300" cy="1275649"/>
            <a:chOff x="918210" y="1010351"/>
            <a:chExt cx="876300" cy="1275649"/>
          </a:xfrm>
        </p:grpSpPr>
        <p:sp>
          <p:nvSpPr>
            <p:cNvPr id="72" name="Oval 71"/>
            <p:cNvSpPr/>
            <p:nvPr>
              <p:custDataLst>
                <p:tags r:id="rId21"/>
              </p:custDataLst>
            </p:nvPr>
          </p:nvSpPr>
          <p:spPr>
            <a:xfrm>
              <a:off x="918210" y="1010351"/>
              <a:ext cx="876300" cy="876300"/>
            </a:xfrm>
            <a:prstGeom prst="ellipse">
              <a:avLst/>
            </a:prstGeom>
            <a:solidFill>
              <a:srgbClr val="AB19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3" name="Group 192"/>
            <p:cNvGrpSpPr/>
            <p:nvPr/>
          </p:nvGrpSpPr>
          <p:grpSpPr>
            <a:xfrm>
              <a:off x="1050604" y="1207059"/>
              <a:ext cx="579432" cy="1078941"/>
              <a:chOff x="2843213" y="2928938"/>
              <a:chExt cx="414338" cy="771525"/>
            </a:xfrm>
            <a:solidFill>
              <a:schemeClr val="tx1">
                <a:lumMod val="25000"/>
                <a:lumOff val="75000"/>
              </a:schemeClr>
            </a:solidFill>
          </p:grpSpPr>
          <p:sp>
            <p:nvSpPr>
              <p:cNvPr id="74" name="Freeform 99"/>
              <p:cNvSpPr/>
              <p:nvPr>
                <p:custDataLst>
                  <p:tags r:id="rId22"/>
                </p:custDataLst>
              </p:nvPr>
            </p:nvSpPr>
            <p:spPr bwMode="auto">
              <a:xfrm>
                <a:off x="2843213" y="2928938"/>
                <a:ext cx="298450" cy="771525"/>
              </a:xfrm>
              <a:custGeom>
                <a:avLst/>
                <a:gdLst/>
                <a:ahLst/>
                <a:cxnLst>
                  <a:cxn ang="0">
                    <a:pos x="59" y="185"/>
                  </a:cxn>
                  <a:cxn ang="0">
                    <a:pos x="48" y="186"/>
                  </a:cxn>
                  <a:cxn ang="0">
                    <a:pos x="0" y="0"/>
                  </a:cxn>
                  <a:cxn ang="0">
                    <a:pos x="59" y="185"/>
                  </a:cxn>
                </a:cxnLst>
                <a:rect l="0" t="0" r="r" b="b"/>
                <a:pathLst>
                  <a:path w="72" h="186">
                    <a:moveTo>
                      <a:pt x="59" y="185"/>
                    </a:moveTo>
                    <a:cubicBezTo>
                      <a:pt x="48" y="186"/>
                      <a:pt x="48" y="186"/>
                      <a:pt x="48" y="186"/>
                    </a:cubicBezTo>
                    <a:cubicBezTo>
                      <a:pt x="61" y="140"/>
                      <a:pt x="46" y="78"/>
                      <a:pt x="0" y="0"/>
                    </a:cubicBezTo>
                    <a:cubicBezTo>
                      <a:pt x="53" y="78"/>
                      <a:pt x="72" y="139"/>
                      <a:pt x="59" y="18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Freeform 110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3033713" y="3041650"/>
                <a:ext cx="223838" cy="293688"/>
              </a:xfrm>
              <a:custGeom>
                <a:avLst/>
                <a:gdLst/>
                <a:ahLst/>
                <a:cxnLst>
                  <a:cxn ang="0">
                    <a:pos x="0" y="59"/>
                  </a:cxn>
                  <a:cxn ang="0">
                    <a:pos x="54" y="0"/>
                  </a:cxn>
                  <a:cxn ang="0">
                    <a:pos x="5" y="71"/>
                  </a:cxn>
                  <a:cxn ang="0">
                    <a:pos x="0" y="59"/>
                  </a:cxn>
                </a:cxnLst>
                <a:rect l="0" t="0" r="r" b="b"/>
                <a:pathLst>
                  <a:path w="54" h="71">
                    <a:moveTo>
                      <a:pt x="0" y="59"/>
                    </a:moveTo>
                    <a:cubicBezTo>
                      <a:pt x="7" y="32"/>
                      <a:pt x="25" y="12"/>
                      <a:pt x="54" y="0"/>
                    </a:cubicBezTo>
                    <a:cubicBezTo>
                      <a:pt x="28" y="14"/>
                      <a:pt x="12" y="38"/>
                      <a:pt x="5" y="71"/>
                    </a:cubicBezTo>
                    <a:lnTo>
                      <a:pt x="0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Freeform 110"/>
              <p:cNvSpPr/>
              <p:nvPr>
                <p:custDataLst>
                  <p:tags r:id="rId24"/>
                </p:custDataLst>
              </p:nvPr>
            </p:nvSpPr>
            <p:spPr bwMode="auto">
              <a:xfrm flipH="1">
                <a:off x="2952743" y="2986435"/>
                <a:ext cx="154003" cy="202059"/>
              </a:xfrm>
              <a:custGeom>
                <a:avLst/>
                <a:gdLst/>
                <a:ahLst/>
                <a:cxnLst>
                  <a:cxn ang="0">
                    <a:pos x="0" y="59"/>
                  </a:cxn>
                  <a:cxn ang="0">
                    <a:pos x="54" y="0"/>
                  </a:cxn>
                  <a:cxn ang="0">
                    <a:pos x="5" y="71"/>
                  </a:cxn>
                  <a:cxn ang="0">
                    <a:pos x="0" y="59"/>
                  </a:cxn>
                </a:cxnLst>
                <a:rect l="0" t="0" r="r" b="b"/>
                <a:pathLst>
                  <a:path w="54" h="71">
                    <a:moveTo>
                      <a:pt x="0" y="59"/>
                    </a:moveTo>
                    <a:cubicBezTo>
                      <a:pt x="7" y="32"/>
                      <a:pt x="25" y="12"/>
                      <a:pt x="54" y="0"/>
                    </a:cubicBezTo>
                    <a:cubicBezTo>
                      <a:pt x="28" y="14"/>
                      <a:pt x="12" y="38"/>
                      <a:pt x="5" y="71"/>
                    </a:cubicBezTo>
                    <a:lnTo>
                      <a:pt x="0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技能夯实</a:t>
            </a:r>
            <a:r>
              <a:rPr lang="en-US" altLang="zh-CN" dirty="0">
                <a:sym typeface="+mn-ea"/>
              </a:rPr>
              <a:t>——</a:t>
            </a:r>
            <a:r>
              <a:rPr lang="zh-CN" altLang="en-US" dirty="0">
                <a:sym typeface="+mn-ea"/>
              </a:rPr>
              <a:t>职业化程度提升</a:t>
            </a:r>
          </a:p>
        </p:txBody>
      </p:sp>
      <p:sp>
        <p:nvSpPr>
          <p:cNvPr id="35" name="Round Same Side Corner Rectangle 34"/>
          <p:cNvSpPr/>
          <p:nvPr>
            <p:custDataLst>
              <p:tags r:id="rId6"/>
            </p:custDataLst>
          </p:nvPr>
        </p:nvSpPr>
        <p:spPr>
          <a:xfrm>
            <a:off x="571500" y="2575560"/>
            <a:ext cx="1600200" cy="28765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12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Round Same Side Corner Rectangle 35"/>
          <p:cNvSpPr/>
          <p:nvPr>
            <p:custDataLst>
              <p:tags r:id="rId7"/>
            </p:custDataLst>
          </p:nvPr>
        </p:nvSpPr>
        <p:spPr>
          <a:xfrm>
            <a:off x="2171700" y="3321525"/>
            <a:ext cx="1600200" cy="21336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Round Same Side Corner Rectangle 36"/>
          <p:cNvSpPr/>
          <p:nvPr>
            <p:custDataLst>
              <p:tags r:id="rId8"/>
            </p:custDataLst>
          </p:nvPr>
        </p:nvSpPr>
        <p:spPr>
          <a:xfrm>
            <a:off x="3771900" y="2576178"/>
            <a:ext cx="1600200" cy="28765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CB26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Round Same Side Corner Rectangle 37"/>
          <p:cNvSpPr/>
          <p:nvPr>
            <p:custDataLst>
              <p:tags r:id="rId9"/>
            </p:custDataLst>
          </p:nvPr>
        </p:nvSpPr>
        <p:spPr>
          <a:xfrm>
            <a:off x="5372100" y="3315429"/>
            <a:ext cx="1600200" cy="21336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Round Same Side Corner Rectangle 38"/>
          <p:cNvSpPr/>
          <p:nvPr>
            <p:custDataLst>
              <p:tags r:id="rId10"/>
            </p:custDataLst>
          </p:nvPr>
        </p:nvSpPr>
        <p:spPr>
          <a:xfrm>
            <a:off x="6972300" y="2575560"/>
            <a:ext cx="1600200" cy="28765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AB1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Text Placeholder 3"/>
          <p:cNvSpPr txBox="1"/>
          <p:nvPr>
            <p:custDataLst>
              <p:tags r:id="rId11"/>
            </p:custDataLst>
          </p:nvPr>
        </p:nvSpPr>
        <p:spPr>
          <a:xfrm>
            <a:off x="680472" y="3476198"/>
            <a:ext cx="1400970" cy="198054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defRPr/>
            </a:pPr>
            <a:r>
              <a: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对交谈者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敏锐</a:t>
            </a:r>
            <a:r>
              <a: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的洞察力</a:t>
            </a:r>
            <a:endParaRPr lang="en-US" altLang="zh-CN" sz="13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  <a:defRPr/>
            </a:pPr>
            <a:endParaRPr lang="en-US" sz="13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迅速洞察并理解新接触人的性格、脾气及特点，能够灵活调整自己的沟通、语气和表达方式，以更好地适应对方的需求和偏好。</a:t>
            </a:r>
          </a:p>
          <a:p>
            <a:pPr>
              <a:spcBef>
                <a:spcPct val="20000"/>
              </a:spcBef>
              <a:defRPr/>
            </a:pPr>
            <a:endParaRPr lang="en-US" sz="82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Text Placeholder 3"/>
          <p:cNvSpPr txBox="1"/>
          <p:nvPr>
            <p:custDataLst>
              <p:tags r:id="rId12"/>
            </p:custDataLst>
          </p:nvPr>
        </p:nvSpPr>
        <p:spPr>
          <a:xfrm>
            <a:off x="2261958" y="3793587"/>
            <a:ext cx="1419684" cy="154657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defRPr/>
            </a:pPr>
            <a:r>
              <a: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对工作较高的 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责任心</a:t>
            </a:r>
          </a:p>
          <a:p>
            <a:pPr>
              <a:spcBef>
                <a:spcPct val="20000"/>
              </a:spcBef>
              <a:defRPr/>
            </a:pPr>
            <a:endParaRPr lang="zh-CN" altLang="en-US" sz="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在工作中展现自身较高的责任心，对每个经手的任务力求正确且合规，确保工作质量的同时对客观结果负责。</a:t>
            </a:r>
            <a:endParaRPr 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Text Placeholder 3"/>
          <p:cNvSpPr txBox="1"/>
          <p:nvPr>
            <p:custDataLst>
              <p:tags r:id="rId13"/>
            </p:custDataLst>
          </p:nvPr>
        </p:nvSpPr>
        <p:spPr>
          <a:xfrm>
            <a:off x="3894977" y="3509726"/>
            <a:ext cx="1344864" cy="19575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defRPr/>
            </a:pPr>
            <a:r>
              <a: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对跨部门协作的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积极性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  <a:defRPr/>
            </a:pPr>
            <a:endParaRPr 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在不同部门的轮岗工作中，通过积极的跨部门协作，与商务部、财务部共享信息，及时响应对方需求，顺利推进工作进程。</a:t>
            </a:r>
          </a:p>
          <a:p>
            <a:pPr>
              <a:spcBef>
                <a:spcPct val="20000"/>
              </a:spcBef>
              <a:defRPr/>
            </a:pPr>
            <a:endParaRPr 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Text Placeholder 3"/>
          <p:cNvSpPr txBox="1"/>
          <p:nvPr>
            <p:custDataLst>
              <p:tags r:id="rId14"/>
            </p:custDataLst>
          </p:nvPr>
        </p:nvSpPr>
        <p:spPr>
          <a:xfrm>
            <a:off x="5462358" y="3830237"/>
            <a:ext cx="1419684" cy="185140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defRPr/>
            </a:pPr>
            <a:r>
              <a: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对工作任务较强的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执行力</a:t>
            </a:r>
            <a:endParaRPr lang="en-US" altLang="zh-CN" sz="13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20000"/>
              </a:spcBef>
              <a:defRPr/>
            </a:pPr>
            <a:endParaRPr 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在完成项目和任务的过程中，展现出较强的执行力，及时、有效地推动工作进展，确保任务按要求达成预期目标。</a:t>
            </a:r>
          </a:p>
          <a:p>
            <a:pPr>
              <a:spcBef>
                <a:spcPct val="20000"/>
              </a:spcBef>
              <a:defRPr/>
            </a:pPr>
            <a:endParaRPr 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Text Placeholder 3"/>
          <p:cNvSpPr txBox="1"/>
          <p:nvPr>
            <p:custDataLst>
              <p:tags r:id="rId15"/>
            </p:custDataLst>
          </p:nvPr>
        </p:nvSpPr>
        <p:spPr>
          <a:xfrm>
            <a:off x="7062558" y="3580097"/>
            <a:ext cx="1400970" cy="173137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defRPr/>
            </a:pPr>
            <a:r>
              <a: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工作事事有回应的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主动性</a:t>
            </a:r>
            <a:endParaRPr lang="en-US" altLang="zh-CN" sz="13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ct val="20000"/>
              </a:spcBef>
              <a:defRPr/>
            </a:pPr>
            <a:br>
              <a:rPr 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始终保持高度的主动性，对工作中经手的事务事项及时向领导汇报进度，做出回应，在领导的协助下解决问题，确保工作流程的顺畅进行。</a:t>
            </a:r>
            <a:endParaRPr lang="zh-CN" alt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6"/>
            </p:custDataLst>
          </p:nvPr>
        </p:nvSpPr>
        <p:spPr>
          <a:xfrm>
            <a:off x="1155875" y="2570082"/>
            <a:ext cx="5794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>
            <p:custDataLst>
              <p:tags r:id="rId17"/>
            </p:custDataLst>
          </p:nvPr>
        </p:nvSpPr>
        <p:spPr>
          <a:xfrm>
            <a:off x="2793696" y="3310940"/>
            <a:ext cx="5794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>
            <p:custDataLst>
              <p:tags r:id="rId18"/>
            </p:custDataLst>
          </p:nvPr>
        </p:nvSpPr>
        <p:spPr>
          <a:xfrm>
            <a:off x="4300791" y="2635480"/>
            <a:ext cx="5794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文本框 83"/>
          <p:cNvSpPr txBox="1"/>
          <p:nvPr>
            <p:custDataLst>
              <p:tags r:id="rId19"/>
            </p:custDataLst>
          </p:nvPr>
        </p:nvSpPr>
        <p:spPr>
          <a:xfrm>
            <a:off x="5959554" y="3310940"/>
            <a:ext cx="5794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文本框 84"/>
          <p:cNvSpPr txBox="1"/>
          <p:nvPr>
            <p:custDataLst>
              <p:tags r:id="rId20"/>
            </p:custDataLst>
          </p:nvPr>
        </p:nvSpPr>
        <p:spPr>
          <a:xfrm>
            <a:off x="7599846" y="2570082"/>
            <a:ext cx="5794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对角圆角矩形 21"/>
          <p:cNvSpPr/>
          <p:nvPr>
            <p:custDataLst>
              <p:tags r:id="rId1"/>
            </p:custDataLst>
          </p:nvPr>
        </p:nvSpPr>
        <p:spPr>
          <a:xfrm flipH="1">
            <a:off x="4867275" y="1467485"/>
            <a:ext cx="4165600" cy="4878705"/>
          </a:xfrm>
          <a:prstGeom prst="round2Diag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对角圆角矩形 20"/>
          <p:cNvSpPr/>
          <p:nvPr/>
        </p:nvSpPr>
        <p:spPr>
          <a:xfrm>
            <a:off x="407035" y="1467485"/>
            <a:ext cx="4165600" cy="4878705"/>
          </a:xfrm>
          <a:prstGeom prst="round2Diag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7822" y="1803428"/>
            <a:ext cx="1871445" cy="4050000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具体事例</a:t>
            </a:r>
            <a:r>
              <a:rPr lang="en-US" altLang="zh-CN" dirty="0">
                <a:sym typeface="+mn-ea"/>
              </a:rPr>
              <a:t>——</a:t>
            </a:r>
            <a:r>
              <a:rPr lang="zh-CN" altLang="en-US" dirty="0">
                <a:sym typeface="+mn-ea"/>
              </a:rPr>
              <a:t>分包对接（徐州、南京）</a:t>
            </a:r>
            <a:endParaRPr lang="zh-CN" altLang="en-US" dirty="0"/>
          </a:p>
        </p:txBody>
      </p:sp>
      <p:sp>
        <p:nvSpPr>
          <p:cNvPr id="16" name="箭头"/>
          <p:cNvSpPr/>
          <p:nvPr/>
        </p:nvSpPr>
        <p:spPr bwMode="auto">
          <a:xfrm rot="10800000" flipV="1">
            <a:off x="2253115" y="1512961"/>
            <a:ext cx="216000" cy="216000"/>
          </a:xfrm>
          <a:custGeom>
            <a:avLst/>
            <a:gdLst>
              <a:gd name="T0" fmla="*/ 381143354 w 7455"/>
              <a:gd name="T1" fmla="*/ 381770775 h 6500"/>
              <a:gd name="T2" fmla="*/ 381143354 w 7455"/>
              <a:gd name="T3" fmla="*/ 381770775 h 6500"/>
              <a:gd name="T4" fmla="*/ 381143354 w 7455"/>
              <a:gd name="T5" fmla="*/ 381770775 h 6500"/>
              <a:gd name="T6" fmla="*/ 381143354 w 7455"/>
              <a:gd name="T7" fmla="*/ 381770775 h 6500"/>
              <a:gd name="T8" fmla="*/ 381143354 w 7455"/>
              <a:gd name="T9" fmla="*/ 381770775 h 6500"/>
              <a:gd name="T10" fmla="*/ 381143354 w 7455"/>
              <a:gd name="T11" fmla="*/ 381770775 h 6500"/>
              <a:gd name="T12" fmla="*/ 381143354 w 7455"/>
              <a:gd name="T13" fmla="*/ 381770775 h 6500"/>
              <a:gd name="T14" fmla="*/ 381143354 w 7455"/>
              <a:gd name="T15" fmla="*/ 381770775 h 6500"/>
              <a:gd name="T16" fmla="*/ 381143354 w 7455"/>
              <a:gd name="T17" fmla="*/ 381770775 h 6500"/>
              <a:gd name="T18" fmla="*/ 381143354 w 7455"/>
              <a:gd name="T19" fmla="*/ 381770775 h 6500"/>
              <a:gd name="T20" fmla="*/ 381143354 w 7455"/>
              <a:gd name="T21" fmla="*/ 381770775 h 6500"/>
              <a:gd name="T22" fmla="*/ 381143354 w 7455"/>
              <a:gd name="T23" fmla="*/ 381770775 h 6500"/>
              <a:gd name="T24" fmla="*/ 381143354 w 7455"/>
              <a:gd name="T25" fmla="*/ 381770775 h 6500"/>
              <a:gd name="T26" fmla="*/ 381143354 w 7455"/>
              <a:gd name="T27" fmla="*/ 381770775 h 6500"/>
              <a:gd name="T28" fmla="*/ 381143354 w 7455"/>
              <a:gd name="T29" fmla="*/ 381770775 h 6500"/>
              <a:gd name="T30" fmla="*/ 381143354 w 7455"/>
              <a:gd name="T31" fmla="*/ 381770775 h 6500"/>
              <a:gd name="T32" fmla="*/ 381143354 w 7455"/>
              <a:gd name="T33" fmla="*/ 381770775 h 6500"/>
              <a:gd name="T34" fmla="*/ 381143354 w 7455"/>
              <a:gd name="T35" fmla="*/ 381770775 h 6500"/>
              <a:gd name="T36" fmla="*/ 381143354 w 7455"/>
              <a:gd name="T37" fmla="*/ 381770775 h 6500"/>
              <a:gd name="T38" fmla="*/ 381143354 w 7455"/>
              <a:gd name="T39" fmla="*/ 381770775 h 6500"/>
              <a:gd name="T40" fmla="*/ 381143354 w 7455"/>
              <a:gd name="T41" fmla="*/ 381770775 h 6500"/>
              <a:gd name="T42" fmla="*/ 381143354 w 7455"/>
              <a:gd name="T43" fmla="*/ 381770775 h 6500"/>
              <a:gd name="T44" fmla="*/ 381143354 w 7455"/>
              <a:gd name="T45" fmla="*/ 381770775 h 6500"/>
              <a:gd name="T46" fmla="*/ 381143354 w 7455"/>
              <a:gd name="T47" fmla="*/ 381770775 h 6500"/>
              <a:gd name="T48" fmla="*/ 381143354 w 7455"/>
              <a:gd name="T49" fmla="*/ 381770775 h 6500"/>
              <a:gd name="T50" fmla="*/ 381143354 w 7455"/>
              <a:gd name="T51" fmla="*/ 381770775 h 6500"/>
              <a:gd name="T52" fmla="*/ 381143354 w 7455"/>
              <a:gd name="T53" fmla="*/ 381770775 h 6500"/>
              <a:gd name="T54" fmla="*/ 381143354 w 7455"/>
              <a:gd name="T55" fmla="*/ 381770775 h 6500"/>
              <a:gd name="T56" fmla="*/ 381143354 w 7455"/>
              <a:gd name="T57" fmla="*/ 381770775 h 6500"/>
              <a:gd name="T58" fmla="*/ 381143354 w 7455"/>
              <a:gd name="T59" fmla="*/ 381770775 h 6500"/>
              <a:gd name="T60" fmla="*/ 381143354 w 7455"/>
              <a:gd name="T61" fmla="*/ 381770775 h 6500"/>
              <a:gd name="T62" fmla="*/ 381143354 w 7455"/>
              <a:gd name="T63" fmla="*/ 381770775 h 6500"/>
              <a:gd name="T64" fmla="*/ 381143354 w 7455"/>
              <a:gd name="T65" fmla="*/ 381770775 h 6500"/>
              <a:gd name="T66" fmla="*/ 381143354 w 7455"/>
              <a:gd name="T67" fmla="*/ 381770775 h 6500"/>
              <a:gd name="T68" fmla="*/ 381143354 w 7455"/>
              <a:gd name="T69" fmla="*/ 381770775 h 6500"/>
              <a:gd name="T70" fmla="*/ 381143354 w 7455"/>
              <a:gd name="T71" fmla="*/ 381770775 h 6500"/>
              <a:gd name="T72" fmla="*/ 381143354 w 7455"/>
              <a:gd name="T73" fmla="*/ 381770775 h 6500"/>
              <a:gd name="T74" fmla="*/ 381143354 w 7455"/>
              <a:gd name="T75" fmla="*/ 381770775 h 6500"/>
              <a:gd name="T76" fmla="*/ 381143354 w 7455"/>
              <a:gd name="T77" fmla="*/ 381770775 h 6500"/>
              <a:gd name="T78" fmla="*/ 381143354 w 7455"/>
              <a:gd name="T79" fmla="*/ 381770775 h 6500"/>
              <a:gd name="T80" fmla="*/ 381143354 w 7455"/>
              <a:gd name="T81" fmla="*/ 381770775 h 6500"/>
              <a:gd name="T82" fmla="*/ 381143354 w 7455"/>
              <a:gd name="T83" fmla="*/ 381770775 h 6500"/>
              <a:gd name="T84" fmla="*/ 381143354 w 7455"/>
              <a:gd name="T85" fmla="*/ 381770775 h 6500"/>
              <a:gd name="T86" fmla="*/ 381143354 w 7455"/>
              <a:gd name="T87" fmla="*/ 381770775 h 6500"/>
              <a:gd name="T88" fmla="*/ 381143354 w 7455"/>
              <a:gd name="T89" fmla="*/ 381770775 h 6500"/>
              <a:gd name="T90" fmla="*/ 381143354 w 7455"/>
              <a:gd name="T91" fmla="*/ 381770775 h 6500"/>
              <a:gd name="T92" fmla="*/ 381143354 w 7455"/>
              <a:gd name="T93" fmla="*/ 381770775 h 6500"/>
              <a:gd name="T94" fmla="*/ 381143354 w 7455"/>
              <a:gd name="T95" fmla="*/ 381770775 h 6500"/>
              <a:gd name="T96" fmla="*/ 381143354 w 7455"/>
              <a:gd name="T97" fmla="*/ 381770775 h 6500"/>
              <a:gd name="T98" fmla="*/ 381143354 w 7455"/>
              <a:gd name="T99" fmla="*/ 381770775 h 6500"/>
              <a:gd name="T100" fmla="*/ 381143354 w 7455"/>
              <a:gd name="T101" fmla="*/ 381770775 h 6500"/>
              <a:gd name="T102" fmla="*/ 381143354 w 7455"/>
              <a:gd name="T103" fmla="*/ 381770775 h 6500"/>
              <a:gd name="T104" fmla="*/ 381143354 w 7455"/>
              <a:gd name="T105" fmla="*/ 381770775 h 6500"/>
              <a:gd name="T106" fmla="*/ 381143354 w 7455"/>
              <a:gd name="T107" fmla="*/ 381770775 h 6500"/>
              <a:gd name="T108" fmla="*/ 381143354 w 7455"/>
              <a:gd name="T109" fmla="*/ 381770775 h 6500"/>
              <a:gd name="T110" fmla="*/ 381143354 w 7455"/>
              <a:gd name="T111" fmla="*/ 381770775 h 6500"/>
              <a:gd name="T112" fmla="*/ 381143354 w 7455"/>
              <a:gd name="T113" fmla="*/ 381770775 h 6500"/>
              <a:gd name="T114" fmla="*/ 381143354 w 7455"/>
              <a:gd name="T115" fmla="*/ 381770775 h 6500"/>
              <a:gd name="T116" fmla="*/ 381143354 w 7455"/>
              <a:gd name="T117" fmla="*/ 381770775 h 6500"/>
              <a:gd name="T118" fmla="*/ 381143354 w 7455"/>
              <a:gd name="T119" fmla="*/ 381770775 h 6500"/>
              <a:gd name="T120" fmla="*/ 381143354 w 7455"/>
              <a:gd name="T121" fmla="*/ 381770775 h 6500"/>
              <a:gd name="T122" fmla="*/ 381143354 w 7455"/>
              <a:gd name="T123" fmla="*/ 381770775 h 6500"/>
              <a:gd name="T124" fmla="*/ 381143354 w 7455"/>
              <a:gd name="T125" fmla="*/ 381770775 h 650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7455" h="6500">
                <a:moveTo>
                  <a:pt x="226" y="5176"/>
                </a:moveTo>
                <a:lnTo>
                  <a:pt x="226" y="5176"/>
                </a:lnTo>
                <a:lnTo>
                  <a:pt x="198" y="5204"/>
                </a:lnTo>
                <a:lnTo>
                  <a:pt x="172" y="5234"/>
                </a:lnTo>
                <a:lnTo>
                  <a:pt x="149" y="5266"/>
                </a:lnTo>
                <a:lnTo>
                  <a:pt x="126" y="5296"/>
                </a:lnTo>
                <a:lnTo>
                  <a:pt x="106" y="5330"/>
                </a:lnTo>
                <a:lnTo>
                  <a:pt x="87" y="5363"/>
                </a:lnTo>
                <a:lnTo>
                  <a:pt x="71" y="5397"/>
                </a:lnTo>
                <a:lnTo>
                  <a:pt x="55" y="5433"/>
                </a:lnTo>
                <a:lnTo>
                  <a:pt x="42" y="5467"/>
                </a:lnTo>
                <a:lnTo>
                  <a:pt x="31" y="5504"/>
                </a:lnTo>
                <a:lnTo>
                  <a:pt x="21" y="5539"/>
                </a:lnTo>
                <a:lnTo>
                  <a:pt x="14" y="5576"/>
                </a:lnTo>
                <a:lnTo>
                  <a:pt x="7" y="5612"/>
                </a:lnTo>
                <a:lnTo>
                  <a:pt x="3" y="5650"/>
                </a:lnTo>
                <a:lnTo>
                  <a:pt x="0" y="5687"/>
                </a:lnTo>
                <a:lnTo>
                  <a:pt x="0" y="5725"/>
                </a:lnTo>
                <a:lnTo>
                  <a:pt x="0" y="5762"/>
                </a:lnTo>
                <a:lnTo>
                  <a:pt x="3" y="5799"/>
                </a:lnTo>
                <a:lnTo>
                  <a:pt x="7" y="5836"/>
                </a:lnTo>
                <a:lnTo>
                  <a:pt x="14" y="5873"/>
                </a:lnTo>
                <a:lnTo>
                  <a:pt x="21" y="5909"/>
                </a:lnTo>
                <a:lnTo>
                  <a:pt x="31" y="5946"/>
                </a:lnTo>
                <a:lnTo>
                  <a:pt x="42" y="5982"/>
                </a:lnTo>
                <a:lnTo>
                  <a:pt x="55" y="6017"/>
                </a:lnTo>
                <a:lnTo>
                  <a:pt x="71" y="6051"/>
                </a:lnTo>
                <a:lnTo>
                  <a:pt x="87" y="6086"/>
                </a:lnTo>
                <a:lnTo>
                  <a:pt x="106" y="6120"/>
                </a:lnTo>
                <a:lnTo>
                  <a:pt x="126" y="6152"/>
                </a:lnTo>
                <a:lnTo>
                  <a:pt x="149" y="6184"/>
                </a:lnTo>
                <a:lnTo>
                  <a:pt x="172" y="6215"/>
                </a:lnTo>
                <a:lnTo>
                  <a:pt x="198" y="6244"/>
                </a:lnTo>
                <a:lnTo>
                  <a:pt x="226" y="6274"/>
                </a:lnTo>
                <a:lnTo>
                  <a:pt x="254" y="6301"/>
                </a:lnTo>
                <a:lnTo>
                  <a:pt x="285" y="6327"/>
                </a:lnTo>
                <a:lnTo>
                  <a:pt x="316" y="6351"/>
                </a:lnTo>
                <a:lnTo>
                  <a:pt x="347" y="6373"/>
                </a:lnTo>
                <a:lnTo>
                  <a:pt x="379" y="6393"/>
                </a:lnTo>
                <a:lnTo>
                  <a:pt x="413" y="6411"/>
                </a:lnTo>
                <a:lnTo>
                  <a:pt x="447" y="6429"/>
                </a:lnTo>
                <a:lnTo>
                  <a:pt x="482" y="6443"/>
                </a:lnTo>
                <a:lnTo>
                  <a:pt x="518" y="6457"/>
                </a:lnTo>
                <a:lnTo>
                  <a:pt x="553" y="6468"/>
                </a:lnTo>
                <a:lnTo>
                  <a:pt x="589" y="6478"/>
                </a:lnTo>
                <a:lnTo>
                  <a:pt x="626" y="6486"/>
                </a:lnTo>
                <a:lnTo>
                  <a:pt x="663" y="6492"/>
                </a:lnTo>
                <a:lnTo>
                  <a:pt x="700" y="6496"/>
                </a:lnTo>
                <a:lnTo>
                  <a:pt x="737" y="6499"/>
                </a:lnTo>
                <a:lnTo>
                  <a:pt x="775" y="6500"/>
                </a:lnTo>
                <a:lnTo>
                  <a:pt x="811" y="6499"/>
                </a:lnTo>
                <a:lnTo>
                  <a:pt x="849" y="6496"/>
                </a:lnTo>
                <a:lnTo>
                  <a:pt x="886" y="6492"/>
                </a:lnTo>
                <a:lnTo>
                  <a:pt x="923" y="6486"/>
                </a:lnTo>
                <a:lnTo>
                  <a:pt x="959" y="6478"/>
                </a:lnTo>
                <a:lnTo>
                  <a:pt x="996" y="6468"/>
                </a:lnTo>
                <a:lnTo>
                  <a:pt x="1032" y="6457"/>
                </a:lnTo>
                <a:lnTo>
                  <a:pt x="1067" y="6443"/>
                </a:lnTo>
                <a:lnTo>
                  <a:pt x="1103" y="6429"/>
                </a:lnTo>
                <a:lnTo>
                  <a:pt x="1136" y="6411"/>
                </a:lnTo>
                <a:lnTo>
                  <a:pt x="1170" y="6393"/>
                </a:lnTo>
                <a:lnTo>
                  <a:pt x="1202" y="6373"/>
                </a:lnTo>
                <a:lnTo>
                  <a:pt x="1234" y="6351"/>
                </a:lnTo>
                <a:lnTo>
                  <a:pt x="1265" y="6327"/>
                </a:lnTo>
                <a:lnTo>
                  <a:pt x="1295" y="6301"/>
                </a:lnTo>
                <a:lnTo>
                  <a:pt x="1324" y="6274"/>
                </a:lnTo>
                <a:lnTo>
                  <a:pt x="3768" y="3830"/>
                </a:lnTo>
                <a:lnTo>
                  <a:pt x="3800" y="3799"/>
                </a:lnTo>
                <a:lnTo>
                  <a:pt x="3826" y="3772"/>
                </a:lnTo>
                <a:lnTo>
                  <a:pt x="3850" y="3745"/>
                </a:lnTo>
                <a:lnTo>
                  <a:pt x="3873" y="3715"/>
                </a:lnTo>
                <a:lnTo>
                  <a:pt x="3893" y="3686"/>
                </a:lnTo>
                <a:lnTo>
                  <a:pt x="3913" y="3655"/>
                </a:lnTo>
                <a:lnTo>
                  <a:pt x="3931" y="3624"/>
                </a:lnTo>
                <a:lnTo>
                  <a:pt x="3948" y="3592"/>
                </a:lnTo>
                <a:lnTo>
                  <a:pt x="3963" y="3560"/>
                </a:lnTo>
                <a:lnTo>
                  <a:pt x="3976" y="3527"/>
                </a:lnTo>
                <a:lnTo>
                  <a:pt x="3988" y="3494"/>
                </a:lnTo>
                <a:lnTo>
                  <a:pt x="3997" y="3460"/>
                </a:lnTo>
                <a:lnTo>
                  <a:pt x="4007" y="3426"/>
                </a:lnTo>
                <a:lnTo>
                  <a:pt x="4014" y="3391"/>
                </a:lnTo>
                <a:lnTo>
                  <a:pt x="4019" y="3357"/>
                </a:lnTo>
                <a:lnTo>
                  <a:pt x="4024" y="3321"/>
                </a:lnTo>
                <a:lnTo>
                  <a:pt x="4026" y="3286"/>
                </a:lnTo>
                <a:lnTo>
                  <a:pt x="4026" y="3269"/>
                </a:lnTo>
                <a:lnTo>
                  <a:pt x="4026" y="3268"/>
                </a:lnTo>
                <a:lnTo>
                  <a:pt x="4027" y="3250"/>
                </a:lnTo>
                <a:lnTo>
                  <a:pt x="4027" y="3249"/>
                </a:lnTo>
                <a:lnTo>
                  <a:pt x="4026" y="3233"/>
                </a:lnTo>
                <a:lnTo>
                  <a:pt x="4026" y="3230"/>
                </a:lnTo>
                <a:lnTo>
                  <a:pt x="4026" y="3214"/>
                </a:lnTo>
                <a:lnTo>
                  <a:pt x="4024" y="3178"/>
                </a:lnTo>
                <a:lnTo>
                  <a:pt x="4019" y="3144"/>
                </a:lnTo>
                <a:lnTo>
                  <a:pt x="4014" y="3108"/>
                </a:lnTo>
                <a:lnTo>
                  <a:pt x="4007" y="3074"/>
                </a:lnTo>
                <a:lnTo>
                  <a:pt x="3997" y="3040"/>
                </a:lnTo>
                <a:lnTo>
                  <a:pt x="3988" y="3007"/>
                </a:lnTo>
                <a:lnTo>
                  <a:pt x="3976" y="2972"/>
                </a:lnTo>
                <a:lnTo>
                  <a:pt x="3963" y="2939"/>
                </a:lnTo>
                <a:lnTo>
                  <a:pt x="3948" y="2907"/>
                </a:lnTo>
                <a:lnTo>
                  <a:pt x="3931" y="2875"/>
                </a:lnTo>
                <a:lnTo>
                  <a:pt x="3913" y="2844"/>
                </a:lnTo>
                <a:lnTo>
                  <a:pt x="3893" y="2814"/>
                </a:lnTo>
                <a:lnTo>
                  <a:pt x="3873" y="2784"/>
                </a:lnTo>
                <a:lnTo>
                  <a:pt x="3850" y="2755"/>
                </a:lnTo>
                <a:lnTo>
                  <a:pt x="3826" y="2727"/>
                </a:lnTo>
                <a:lnTo>
                  <a:pt x="3800" y="2700"/>
                </a:lnTo>
                <a:lnTo>
                  <a:pt x="3769" y="2671"/>
                </a:lnTo>
                <a:lnTo>
                  <a:pt x="1324" y="226"/>
                </a:lnTo>
                <a:lnTo>
                  <a:pt x="1295" y="198"/>
                </a:lnTo>
                <a:lnTo>
                  <a:pt x="1265" y="172"/>
                </a:lnTo>
                <a:lnTo>
                  <a:pt x="1234" y="149"/>
                </a:lnTo>
                <a:lnTo>
                  <a:pt x="1202" y="126"/>
                </a:lnTo>
                <a:lnTo>
                  <a:pt x="1170" y="106"/>
                </a:lnTo>
                <a:lnTo>
                  <a:pt x="1136" y="88"/>
                </a:lnTo>
                <a:lnTo>
                  <a:pt x="1103" y="71"/>
                </a:lnTo>
                <a:lnTo>
                  <a:pt x="1067" y="56"/>
                </a:lnTo>
                <a:lnTo>
                  <a:pt x="1032" y="42"/>
                </a:lnTo>
                <a:lnTo>
                  <a:pt x="996" y="32"/>
                </a:lnTo>
                <a:lnTo>
                  <a:pt x="959" y="21"/>
                </a:lnTo>
                <a:lnTo>
                  <a:pt x="923" y="14"/>
                </a:lnTo>
                <a:lnTo>
                  <a:pt x="886" y="7"/>
                </a:lnTo>
                <a:lnTo>
                  <a:pt x="849" y="3"/>
                </a:lnTo>
                <a:lnTo>
                  <a:pt x="811" y="0"/>
                </a:lnTo>
                <a:lnTo>
                  <a:pt x="775" y="0"/>
                </a:lnTo>
                <a:lnTo>
                  <a:pt x="737" y="0"/>
                </a:lnTo>
                <a:lnTo>
                  <a:pt x="700" y="3"/>
                </a:lnTo>
                <a:lnTo>
                  <a:pt x="663" y="7"/>
                </a:lnTo>
                <a:lnTo>
                  <a:pt x="626" y="14"/>
                </a:lnTo>
                <a:lnTo>
                  <a:pt x="589" y="21"/>
                </a:lnTo>
                <a:lnTo>
                  <a:pt x="553" y="32"/>
                </a:lnTo>
                <a:lnTo>
                  <a:pt x="518" y="42"/>
                </a:lnTo>
                <a:lnTo>
                  <a:pt x="482" y="56"/>
                </a:lnTo>
                <a:lnTo>
                  <a:pt x="447" y="71"/>
                </a:lnTo>
                <a:lnTo>
                  <a:pt x="413" y="88"/>
                </a:lnTo>
                <a:lnTo>
                  <a:pt x="379" y="106"/>
                </a:lnTo>
                <a:lnTo>
                  <a:pt x="347" y="126"/>
                </a:lnTo>
                <a:lnTo>
                  <a:pt x="316" y="149"/>
                </a:lnTo>
                <a:lnTo>
                  <a:pt x="285" y="172"/>
                </a:lnTo>
                <a:lnTo>
                  <a:pt x="254" y="198"/>
                </a:lnTo>
                <a:lnTo>
                  <a:pt x="226" y="226"/>
                </a:lnTo>
                <a:lnTo>
                  <a:pt x="198" y="255"/>
                </a:lnTo>
                <a:lnTo>
                  <a:pt x="172" y="285"/>
                </a:lnTo>
                <a:lnTo>
                  <a:pt x="149" y="316"/>
                </a:lnTo>
                <a:lnTo>
                  <a:pt x="126" y="347"/>
                </a:lnTo>
                <a:lnTo>
                  <a:pt x="106" y="379"/>
                </a:lnTo>
                <a:lnTo>
                  <a:pt x="87" y="414"/>
                </a:lnTo>
                <a:lnTo>
                  <a:pt x="71" y="448"/>
                </a:lnTo>
                <a:lnTo>
                  <a:pt x="55" y="482"/>
                </a:lnTo>
                <a:lnTo>
                  <a:pt x="42" y="518"/>
                </a:lnTo>
                <a:lnTo>
                  <a:pt x="31" y="553"/>
                </a:lnTo>
                <a:lnTo>
                  <a:pt x="21" y="590"/>
                </a:lnTo>
                <a:lnTo>
                  <a:pt x="14" y="627"/>
                </a:lnTo>
                <a:lnTo>
                  <a:pt x="7" y="663"/>
                </a:lnTo>
                <a:lnTo>
                  <a:pt x="3" y="700"/>
                </a:lnTo>
                <a:lnTo>
                  <a:pt x="0" y="738"/>
                </a:lnTo>
                <a:lnTo>
                  <a:pt x="0" y="775"/>
                </a:lnTo>
                <a:lnTo>
                  <a:pt x="0" y="813"/>
                </a:lnTo>
                <a:lnTo>
                  <a:pt x="3" y="849"/>
                </a:lnTo>
                <a:lnTo>
                  <a:pt x="7" y="886"/>
                </a:lnTo>
                <a:lnTo>
                  <a:pt x="14" y="924"/>
                </a:lnTo>
                <a:lnTo>
                  <a:pt x="21" y="960"/>
                </a:lnTo>
                <a:lnTo>
                  <a:pt x="31" y="996"/>
                </a:lnTo>
                <a:lnTo>
                  <a:pt x="42" y="1031"/>
                </a:lnTo>
                <a:lnTo>
                  <a:pt x="55" y="1067"/>
                </a:lnTo>
                <a:lnTo>
                  <a:pt x="71" y="1103"/>
                </a:lnTo>
                <a:lnTo>
                  <a:pt x="87" y="1137"/>
                </a:lnTo>
                <a:lnTo>
                  <a:pt x="106" y="1170"/>
                </a:lnTo>
                <a:lnTo>
                  <a:pt x="126" y="1202"/>
                </a:lnTo>
                <a:lnTo>
                  <a:pt x="149" y="1234"/>
                </a:lnTo>
                <a:lnTo>
                  <a:pt x="172" y="1266"/>
                </a:lnTo>
                <a:lnTo>
                  <a:pt x="198" y="1295"/>
                </a:lnTo>
                <a:lnTo>
                  <a:pt x="226" y="1324"/>
                </a:lnTo>
                <a:lnTo>
                  <a:pt x="2151" y="3250"/>
                </a:lnTo>
                <a:lnTo>
                  <a:pt x="226" y="5176"/>
                </a:lnTo>
                <a:close/>
                <a:moveTo>
                  <a:pt x="3654" y="5176"/>
                </a:moveTo>
                <a:lnTo>
                  <a:pt x="3654" y="5176"/>
                </a:lnTo>
                <a:lnTo>
                  <a:pt x="3626" y="5204"/>
                </a:lnTo>
                <a:lnTo>
                  <a:pt x="3601" y="5234"/>
                </a:lnTo>
                <a:lnTo>
                  <a:pt x="3577" y="5266"/>
                </a:lnTo>
                <a:lnTo>
                  <a:pt x="3555" y="5296"/>
                </a:lnTo>
                <a:lnTo>
                  <a:pt x="3535" y="5330"/>
                </a:lnTo>
                <a:lnTo>
                  <a:pt x="3516" y="5363"/>
                </a:lnTo>
                <a:lnTo>
                  <a:pt x="3499" y="5397"/>
                </a:lnTo>
                <a:lnTo>
                  <a:pt x="3484" y="5433"/>
                </a:lnTo>
                <a:lnTo>
                  <a:pt x="3471" y="5467"/>
                </a:lnTo>
                <a:lnTo>
                  <a:pt x="3459" y="5504"/>
                </a:lnTo>
                <a:lnTo>
                  <a:pt x="3450" y="5539"/>
                </a:lnTo>
                <a:lnTo>
                  <a:pt x="3441" y="5576"/>
                </a:lnTo>
                <a:lnTo>
                  <a:pt x="3435" y="5612"/>
                </a:lnTo>
                <a:lnTo>
                  <a:pt x="3431" y="5650"/>
                </a:lnTo>
                <a:lnTo>
                  <a:pt x="3428" y="5687"/>
                </a:lnTo>
                <a:lnTo>
                  <a:pt x="3427" y="5725"/>
                </a:lnTo>
                <a:lnTo>
                  <a:pt x="3428" y="5762"/>
                </a:lnTo>
                <a:lnTo>
                  <a:pt x="3431" y="5799"/>
                </a:lnTo>
                <a:lnTo>
                  <a:pt x="3435" y="5836"/>
                </a:lnTo>
                <a:lnTo>
                  <a:pt x="3441" y="5873"/>
                </a:lnTo>
                <a:lnTo>
                  <a:pt x="3450" y="5909"/>
                </a:lnTo>
                <a:lnTo>
                  <a:pt x="3459" y="5946"/>
                </a:lnTo>
                <a:lnTo>
                  <a:pt x="3471" y="5982"/>
                </a:lnTo>
                <a:lnTo>
                  <a:pt x="3484" y="6017"/>
                </a:lnTo>
                <a:lnTo>
                  <a:pt x="3499" y="6051"/>
                </a:lnTo>
                <a:lnTo>
                  <a:pt x="3516" y="6086"/>
                </a:lnTo>
                <a:lnTo>
                  <a:pt x="3535" y="6120"/>
                </a:lnTo>
                <a:lnTo>
                  <a:pt x="3555" y="6152"/>
                </a:lnTo>
                <a:lnTo>
                  <a:pt x="3577" y="6184"/>
                </a:lnTo>
                <a:lnTo>
                  <a:pt x="3601" y="6215"/>
                </a:lnTo>
                <a:lnTo>
                  <a:pt x="3626" y="6244"/>
                </a:lnTo>
                <a:lnTo>
                  <a:pt x="3654" y="6274"/>
                </a:lnTo>
                <a:lnTo>
                  <a:pt x="3683" y="6301"/>
                </a:lnTo>
                <a:lnTo>
                  <a:pt x="3712" y="6327"/>
                </a:lnTo>
                <a:lnTo>
                  <a:pt x="3743" y="6351"/>
                </a:lnTo>
                <a:lnTo>
                  <a:pt x="3775" y="6373"/>
                </a:lnTo>
                <a:lnTo>
                  <a:pt x="3808" y="6393"/>
                </a:lnTo>
                <a:lnTo>
                  <a:pt x="3841" y="6411"/>
                </a:lnTo>
                <a:lnTo>
                  <a:pt x="3876" y="6429"/>
                </a:lnTo>
                <a:lnTo>
                  <a:pt x="3910" y="6443"/>
                </a:lnTo>
                <a:lnTo>
                  <a:pt x="3945" y="6457"/>
                </a:lnTo>
                <a:lnTo>
                  <a:pt x="3981" y="6468"/>
                </a:lnTo>
                <a:lnTo>
                  <a:pt x="4018" y="6478"/>
                </a:lnTo>
                <a:lnTo>
                  <a:pt x="4054" y="6486"/>
                </a:lnTo>
                <a:lnTo>
                  <a:pt x="4091" y="6492"/>
                </a:lnTo>
                <a:lnTo>
                  <a:pt x="4129" y="6496"/>
                </a:lnTo>
                <a:lnTo>
                  <a:pt x="4166" y="6499"/>
                </a:lnTo>
                <a:lnTo>
                  <a:pt x="4203" y="6500"/>
                </a:lnTo>
                <a:lnTo>
                  <a:pt x="4240" y="6499"/>
                </a:lnTo>
                <a:lnTo>
                  <a:pt x="4278" y="6496"/>
                </a:lnTo>
                <a:lnTo>
                  <a:pt x="4315" y="6492"/>
                </a:lnTo>
                <a:lnTo>
                  <a:pt x="4351" y="6486"/>
                </a:lnTo>
                <a:lnTo>
                  <a:pt x="4388" y="6478"/>
                </a:lnTo>
                <a:lnTo>
                  <a:pt x="4425" y="6468"/>
                </a:lnTo>
                <a:lnTo>
                  <a:pt x="4460" y="6457"/>
                </a:lnTo>
                <a:lnTo>
                  <a:pt x="4496" y="6443"/>
                </a:lnTo>
                <a:lnTo>
                  <a:pt x="4530" y="6429"/>
                </a:lnTo>
                <a:lnTo>
                  <a:pt x="4564" y="6411"/>
                </a:lnTo>
                <a:lnTo>
                  <a:pt x="4598" y="6393"/>
                </a:lnTo>
                <a:lnTo>
                  <a:pt x="4631" y="6373"/>
                </a:lnTo>
                <a:lnTo>
                  <a:pt x="4663" y="6351"/>
                </a:lnTo>
                <a:lnTo>
                  <a:pt x="4693" y="6327"/>
                </a:lnTo>
                <a:lnTo>
                  <a:pt x="4723" y="6301"/>
                </a:lnTo>
                <a:lnTo>
                  <a:pt x="4753" y="6274"/>
                </a:lnTo>
                <a:lnTo>
                  <a:pt x="7197" y="3830"/>
                </a:lnTo>
                <a:lnTo>
                  <a:pt x="7229" y="3799"/>
                </a:lnTo>
                <a:lnTo>
                  <a:pt x="7255" y="3772"/>
                </a:lnTo>
                <a:lnTo>
                  <a:pt x="7278" y="3745"/>
                </a:lnTo>
                <a:lnTo>
                  <a:pt x="7301" y="3715"/>
                </a:lnTo>
                <a:lnTo>
                  <a:pt x="7322" y="3686"/>
                </a:lnTo>
                <a:lnTo>
                  <a:pt x="7342" y="3655"/>
                </a:lnTo>
                <a:lnTo>
                  <a:pt x="7360" y="3624"/>
                </a:lnTo>
                <a:lnTo>
                  <a:pt x="7376" y="3592"/>
                </a:lnTo>
                <a:lnTo>
                  <a:pt x="7391" y="3560"/>
                </a:lnTo>
                <a:lnTo>
                  <a:pt x="7405" y="3527"/>
                </a:lnTo>
                <a:lnTo>
                  <a:pt x="7417" y="3494"/>
                </a:lnTo>
                <a:lnTo>
                  <a:pt x="7426" y="3460"/>
                </a:lnTo>
                <a:lnTo>
                  <a:pt x="7434" y="3426"/>
                </a:lnTo>
                <a:lnTo>
                  <a:pt x="7442" y="3391"/>
                </a:lnTo>
                <a:lnTo>
                  <a:pt x="7447" y="3357"/>
                </a:lnTo>
                <a:lnTo>
                  <a:pt x="7451" y="3321"/>
                </a:lnTo>
                <a:lnTo>
                  <a:pt x="7453" y="3286"/>
                </a:lnTo>
                <a:lnTo>
                  <a:pt x="7455" y="3269"/>
                </a:lnTo>
                <a:lnTo>
                  <a:pt x="7455" y="3268"/>
                </a:lnTo>
                <a:lnTo>
                  <a:pt x="7455" y="3250"/>
                </a:lnTo>
                <a:lnTo>
                  <a:pt x="7455" y="3249"/>
                </a:lnTo>
                <a:lnTo>
                  <a:pt x="7455" y="3233"/>
                </a:lnTo>
                <a:lnTo>
                  <a:pt x="7455" y="3230"/>
                </a:lnTo>
                <a:lnTo>
                  <a:pt x="7453" y="3214"/>
                </a:lnTo>
                <a:lnTo>
                  <a:pt x="7451" y="3178"/>
                </a:lnTo>
                <a:lnTo>
                  <a:pt x="7447" y="3144"/>
                </a:lnTo>
                <a:lnTo>
                  <a:pt x="7442" y="3108"/>
                </a:lnTo>
                <a:lnTo>
                  <a:pt x="7434" y="3074"/>
                </a:lnTo>
                <a:lnTo>
                  <a:pt x="7426" y="3040"/>
                </a:lnTo>
                <a:lnTo>
                  <a:pt x="7417" y="3007"/>
                </a:lnTo>
                <a:lnTo>
                  <a:pt x="7405" y="2972"/>
                </a:lnTo>
                <a:lnTo>
                  <a:pt x="7391" y="2939"/>
                </a:lnTo>
                <a:lnTo>
                  <a:pt x="7376" y="2907"/>
                </a:lnTo>
                <a:lnTo>
                  <a:pt x="7360" y="2875"/>
                </a:lnTo>
                <a:lnTo>
                  <a:pt x="7342" y="2844"/>
                </a:lnTo>
                <a:lnTo>
                  <a:pt x="7322" y="2814"/>
                </a:lnTo>
                <a:lnTo>
                  <a:pt x="7301" y="2784"/>
                </a:lnTo>
                <a:lnTo>
                  <a:pt x="7278" y="2755"/>
                </a:lnTo>
                <a:lnTo>
                  <a:pt x="7255" y="2727"/>
                </a:lnTo>
                <a:lnTo>
                  <a:pt x="7229" y="2700"/>
                </a:lnTo>
                <a:lnTo>
                  <a:pt x="7197" y="2671"/>
                </a:lnTo>
                <a:lnTo>
                  <a:pt x="4753" y="226"/>
                </a:lnTo>
                <a:lnTo>
                  <a:pt x="4723" y="198"/>
                </a:lnTo>
                <a:lnTo>
                  <a:pt x="4693" y="172"/>
                </a:lnTo>
                <a:lnTo>
                  <a:pt x="4663" y="149"/>
                </a:lnTo>
                <a:lnTo>
                  <a:pt x="4631" y="126"/>
                </a:lnTo>
                <a:lnTo>
                  <a:pt x="4598" y="106"/>
                </a:lnTo>
                <a:lnTo>
                  <a:pt x="4564" y="88"/>
                </a:lnTo>
                <a:lnTo>
                  <a:pt x="4530" y="71"/>
                </a:lnTo>
                <a:lnTo>
                  <a:pt x="4496" y="56"/>
                </a:lnTo>
                <a:lnTo>
                  <a:pt x="4460" y="42"/>
                </a:lnTo>
                <a:lnTo>
                  <a:pt x="4425" y="32"/>
                </a:lnTo>
                <a:lnTo>
                  <a:pt x="4388" y="21"/>
                </a:lnTo>
                <a:lnTo>
                  <a:pt x="4351" y="14"/>
                </a:lnTo>
                <a:lnTo>
                  <a:pt x="4315" y="7"/>
                </a:lnTo>
                <a:lnTo>
                  <a:pt x="4278" y="3"/>
                </a:lnTo>
                <a:lnTo>
                  <a:pt x="4240" y="0"/>
                </a:lnTo>
                <a:lnTo>
                  <a:pt x="4203" y="0"/>
                </a:lnTo>
                <a:lnTo>
                  <a:pt x="4166" y="0"/>
                </a:lnTo>
                <a:lnTo>
                  <a:pt x="4129" y="3"/>
                </a:lnTo>
                <a:lnTo>
                  <a:pt x="4091" y="7"/>
                </a:lnTo>
                <a:lnTo>
                  <a:pt x="4054" y="14"/>
                </a:lnTo>
                <a:lnTo>
                  <a:pt x="4018" y="21"/>
                </a:lnTo>
                <a:lnTo>
                  <a:pt x="3981" y="32"/>
                </a:lnTo>
                <a:lnTo>
                  <a:pt x="3945" y="42"/>
                </a:lnTo>
                <a:lnTo>
                  <a:pt x="3910" y="56"/>
                </a:lnTo>
                <a:lnTo>
                  <a:pt x="3876" y="71"/>
                </a:lnTo>
                <a:lnTo>
                  <a:pt x="3841" y="88"/>
                </a:lnTo>
                <a:lnTo>
                  <a:pt x="3808" y="106"/>
                </a:lnTo>
                <a:lnTo>
                  <a:pt x="3775" y="126"/>
                </a:lnTo>
                <a:lnTo>
                  <a:pt x="3743" y="149"/>
                </a:lnTo>
                <a:lnTo>
                  <a:pt x="3712" y="172"/>
                </a:lnTo>
                <a:lnTo>
                  <a:pt x="3683" y="198"/>
                </a:lnTo>
                <a:lnTo>
                  <a:pt x="3654" y="226"/>
                </a:lnTo>
                <a:lnTo>
                  <a:pt x="3626" y="255"/>
                </a:lnTo>
                <a:lnTo>
                  <a:pt x="3601" y="285"/>
                </a:lnTo>
                <a:lnTo>
                  <a:pt x="3577" y="316"/>
                </a:lnTo>
                <a:lnTo>
                  <a:pt x="3555" y="347"/>
                </a:lnTo>
                <a:lnTo>
                  <a:pt x="3535" y="379"/>
                </a:lnTo>
                <a:lnTo>
                  <a:pt x="3516" y="414"/>
                </a:lnTo>
                <a:lnTo>
                  <a:pt x="3499" y="448"/>
                </a:lnTo>
                <a:lnTo>
                  <a:pt x="3484" y="482"/>
                </a:lnTo>
                <a:lnTo>
                  <a:pt x="3471" y="518"/>
                </a:lnTo>
                <a:lnTo>
                  <a:pt x="3459" y="553"/>
                </a:lnTo>
                <a:lnTo>
                  <a:pt x="3450" y="590"/>
                </a:lnTo>
                <a:lnTo>
                  <a:pt x="3441" y="627"/>
                </a:lnTo>
                <a:lnTo>
                  <a:pt x="3435" y="663"/>
                </a:lnTo>
                <a:lnTo>
                  <a:pt x="3431" y="700"/>
                </a:lnTo>
                <a:lnTo>
                  <a:pt x="3428" y="738"/>
                </a:lnTo>
                <a:lnTo>
                  <a:pt x="3427" y="775"/>
                </a:lnTo>
                <a:lnTo>
                  <a:pt x="3428" y="813"/>
                </a:lnTo>
                <a:lnTo>
                  <a:pt x="3431" y="849"/>
                </a:lnTo>
                <a:lnTo>
                  <a:pt x="3435" y="886"/>
                </a:lnTo>
                <a:lnTo>
                  <a:pt x="3441" y="924"/>
                </a:lnTo>
                <a:lnTo>
                  <a:pt x="3450" y="960"/>
                </a:lnTo>
                <a:lnTo>
                  <a:pt x="3459" y="996"/>
                </a:lnTo>
                <a:lnTo>
                  <a:pt x="3471" y="1031"/>
                </a:lnTo>
                <a:lnTo>
                  <a:pt x="3484" y="1067"/>
                </a:lnTo>
                <a:lnTo>
                  <a:pt x="3499" y="1103"/>
                </a:lnTo>
                <a:lnTo>
                  <a:pt x="3516" y="1137"/>
                </a:lnTo>
                <a:lnTo>
                  <a:pt x="3535" y="1170"/>
                </a:lnTo>
                <a:lnTo>
                  <a:pt x="3555" y="1202"/>
                </a:lnTo>
                <a:lnTo>
                  <a:pt x="3577" y="1234"/>
                </a:lnTo>
                <a:lnTo>
                  <a:pt x="3601" y="1266"/>
                </a:lnTo>
                <a:lnTo>
                  <a:pt x="3626" y="1295"/>
                </a:lnTo>
                <a:lnTo>
                  <a:pt x="3654" y="1324"/>
                </a:lnTo>
                <a:lnTo>
                  <a:pt x="5580" y="3250"/>
                </a:lnTo>
                <a:lnTo>
                  <a:pt x="3654" y="5176"/>
                </a:lnTo>
                <a:close/>
              </a:path>
            </a:pathLst>
          </a:custGeom>
          <a:solidFill>
            <a:srgbClr val="D63A36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717822" y="5887821"/>
            <a:ext cx="18714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800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图</a:t>
            </a:r>
            <a:r>
              <a:rPr lang="en-US" altLang="zh-CN" dirty="0"/>
              <a:t>2 </a:t>
            </a:r>
            <a:r>
              <a:rPr lang="zh-CN" altLang="en-US" dirty="0"/>
              <a:t>与分包对接的思路</a:t>
            </a:r>
          </a:p>
        </p:txBody>
      </p:sp>
      <p:sp>
        <p:nvSpPr>
          <p:cNvPr id="28" name="文本框 20"/>
          <p:cNvSpPr txBox="1"/>
          <p:nvPr/>
        </p:nvSpPr>
        <p:spPr>
          <a:xfrm flipH="1">
            <a:off x="3398519" y="1113440"/>
            <a:ext cx="2604347" cy="2616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联络人：徐送巨源 孟；长城水电 张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 flipH="1">
            <a:off x="3787080" y="687442"/>
            <a:ext cx="1569839" cy="415498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2100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分包商沟通</a:t>
            </a:r>
          </a:p>
        </p:txBody>
      </p:sp>
      <p:sp>
        <p:nvSpPr>
          <p:cNvPr id="32" name="文本框 31"/>
          <p:cNvSpPr txBox="1"/>
          <p:nvPr/>
        </p:nvSpPr>
        <p:spPr>
          <a:xfrm flipH="1">
            <a:off x="2653496" y="1467205"/>
            <a:ext cx="1871446" cy="738664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/>
            <a:r>
              <a:rPr lang="zh-CN" altLang="en-US" sz="10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背景</a:t>
            </a:r>
            <a:r>
              <a:rPr lang="en-US" altLang="zh-CN" sz="10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1</a:t>
            </a:r>
            <a:r>
              <a:rPr lang="zh-CN" altLang="en-US" sz="10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：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年徐州省标项目特殊，康乐将订单分包拆分为</a:t>
            </a:r>
            <a:r>
              <a:rPr lang="zh-CN" altLang="en-US" sz="1050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管理分包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和</a:t>
            </a:r>
            <a:r>
              <a:rPr lang="zh-CN" altLang="en-US" sz="1050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劳务分包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：徐送管理，广帮等单位施工。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34" name="箭头"/>
          <p:cNvSpPr/>
          <p:nvPr/>
        </p:nvSpPr>
        <p:spPr bwMode="auto">
          <a:xfrm rot="10800000" flipH="1" flipV="1">
            <a:off x="6842214" y="1512961"/>
            <a:ext cx="216000" cy="216000"/>
          </a:xfrm>
          <a:custGeom>
            <a:avLst/>
            <a:gdLst>
              <a:gd name="T0" fmla="*/ 381143354 w 7455"/>
              <a:gd name="T1" fmla="*/ 381770775 h 6500"/>
              <a:gd name="T2" fmla="*/ 381143354 w 7455"/>
              <a:gd name="T3" fmla="*/ 381770775 h 6500"/>
              <a:gd name="T4" fmla="*/ 381143354 w 7455"/>
              <a:gd name="T5" fmla="*/ 381770775 h 6500"/>
              <a:gd name="T6" fmla="*/ 381143354 w 7455"/>
              <a:gd name="T7" fmla="*/ 381770775 h 6500"/>
              <a:gd name="T8" fmla="*/ 381143354 w 7455"/>
              <a:gd name="T9" fmla="*/ 381770775 h 6500"/>
              <a:gd name="T10" fmla="*/ 381143354 w 7455"/>
              <a:gd name="T11" fmla="*/ 381770775 h 6500"/>
              <a:gd name="T12" fmla="*/ 381143354 w 7455"/>
              <a:gd name="T13" fmla="*/ 381770775 h 6500"/>
              <a:gd name="T14" fmla="*/ 381143354 w 7455"/>
              <a:gd name="T15" fmla="*/ 381770775 h 6500"/>
              <a:gd name="T16" fmla="*/ 381143354 w 7455"/>
              <a:gd name="T17" fmla="*/ 381770775 h 6500"/>
              <a:gd name="T18" fmla="*/ 381143354 w 7455"/>
              <a:gd name="T19" fmla="*/ 381770775 h 6500"/>
              <a:gd name="T20" fmla="*/ 381143354 w 7455"/>
              <a:gd name="T21" fmla="*/ 381770775 h 6500"/>
              <a:gd name="T22" fmla="*/ 381143354 w 7455"/>
              <a:gd name="T23" fmla="*/ 381770775 h 6500"/>
              <a:gd name="T24" fmla="*/ 381143354 w 7455"/>
              <a:gd name="T25" fmla="*/ 381770775 h 6500"/>
              <a:gd name="T26" fmla="*/ 381143354 w 7455"/>
              <a:gd name="T27" fmla="*/ 381770775 h 6500"/>
              <a:gd name="T28" fmla="*/ 381143354 w 7455"/>
              <a:gd name="T29" fmla="*/ 381770775 h 6500"/>
              <a:gd name="T30" fmla="*/ 381143354 w 7455"/>
              <a:gd name="T31" fmla="*/ 381770775 h 6500"/>
              <a:gd name="T32" fmla="*/ 381143354 w 7455"/>
              <a:gd name="T33" fmla="*/ 381770775 h 6500"/>
              <a:gd name="T34" fmla="*/ 381143354 w 7455"/>
              <a:gd name="T35" fmla="*/ 381770775 h 6500"/>
              <a:gd name="T36" fmla="*/ 381143354 w 7455"/>
              <a:gd name="T37" fmla="*/ 381770775 h 6500"/>
              <a:gd name="T38" fmla="*/ 381143354 w 7455"/>
              <a:gd name="T39" fmla="*/ 381770775 h 6500"/>
              <a:gd name="T40" fmla="*/ 381143354 w 7455"/>
              <a:gd name="T41" fmla="*/ 381770775 h 6500"/>
              <a:gd name="T42" fmla="*/ 381143354 w 7455"/>
              <a:gd name="T43" fmla="*/ 381770775 h 6500"/>
              <a:gd name="T44" fmla="*/ 381143354 w 7455"/>
              <a:gd name="T45" fmla="*/ 381770775 h 6500"/>
              <a:gd name="T46" fmla="*/ 381143354 w 7455"/>
              <a:gd name="T47" fmla="*/ 381770775 h 6500"/>
              <a:gd name="T48" fmla="*/ 381143354 w 7455"/>
              <a:gd name="T49" fmla="*/ 381770775 h 6500"/>
              <a:gd name="T50" fmla="*/ 381143354 w 7455"/>
              <a:gd name="T51" fmla="*/ 381770775 h 6500"/>
              <a:gd name="T52" fmla="*/ 381143354 w 7455"/>
              <a:gd name="T53" fmla="*/ 381770775 h 6500"/>
              <a:gd name="T54" fmla="*/ 381143354 w 7455"/>
              <a:gd name="T55" fmla="*/ 381770775 h 6500"/>
              <a:gd name="T56" fmla="*/ 381143354 w 7455"/>
              <a:gd name="T57" fmla="*/ 381770775 h 6500"/>
              <a:gd name="T58" fmla="*/ 381143354 w 7455"/>
              <a:gd name="T59" fmla="*/ 381770775 h 6500"/>
              <a:gd name="T60" fmla="*/ 381143354 w 7455"/>
              <a:gd name="T61" fmla="*/ 381770775 h 6500"/>
              <a:gd name="T62" fmla="*/ 381143354 w 7455"/>
              <a:gd name="T63" fmla="*/ 381770775 h 6500"/>
              <a:gd name="T64" fmla="*/ 381143354 w 7455"/>
              <a:gd name="T65" fmla="*/ 381770775 h 6500"/>
              <a:gd name="T66" fmla="*/ 381143354 w 7455"/>
              <a:gd name="T67" fmla="*/ 381770775 h 6500"/>
              <a:gd name="T68" fmla="*/ 381143354 w 7455"/>
              <a:gd name="T69" fmla="*/ 381770775 h 6500"/>
              <a:gd name="T70" fmla="*/ 381143354 w 7455"/>
              <a:gd name="T71" fmla="*/ 381770775 h 6500"/>
              <a:gd name="T72" fmla="*/ 381143354 w 7455"/>
              <a:gd name="T73" fmla="*/ 381770775 h 6500"/>
              <a:gd name="T74" fmla="*/ 381143354 w 7455"/>
              <a:gd name="T75" fmla="*/ 381770775 h 6500"/>
              <a:gd name="T76" fmla="*/ 381143354 w 7455"/>
              <a:gd name="T77" fmla="*/ 381770775 h 6500"/>
              <a:gd name="T78" fmla="*/ 381143354 w 7455"/>
              <a:gd name="T79" fmla="*/ 381770775 h 6500"/>
              <a:gd name="T80" fmla="*/ 381143354 w 7455"/>
              <a:gd name="T81" fmla="*/ 381770775 h 6500"/>
              <a:gd name="T82" fmla="*/ 381143354 w 7455"/>
              <a:gd name="T83" fmla="*/ 381770775 h 6500"/>
              <a:gd name="T84" fmla="*/ 381143354 w 7455"/>
              <a:gd name="T85" fmla="*/ 381770775 h 6500"/>
              <a:gd name="T86" fmla="*/ 381143354 w 7455"/>
              <a:gd name="T87" fmla="*/ 381770775 h 6500"/>
              <a:gd name="T88" fmla="*/ 381143354 w 7455"/>
              <a:gd name="T89" fmla="*/ 381770775 h 6500"/>
              <a:gd name="T90" fmla="*/ 381143354 w 7455"/>
              <a:gd name="T91" fmla="*/ 381770775 h 6500"/>
              <a:gd name="T92" fmla="*/ 381143354 w 7455"/>
              <a:gd name="T93" fmla="*/ 381770775 h 6500"/>
              <a:gd name="T94" fmla="*/ 381143354 w 7455"/>
              <a:gd name="T95" fmla="*/ 381770775 h 6500"/>
              <a:gd name="T96" fmla="*/ 381143354 w 7455"/>
              <a:gd name="T97" fmla="*/ 381770775 h 6500"/>
              <a:gd name="T98" fmla="*/ 381143354 w 7455"/>
              <a:gd name="T99" fmla="*/ 381770775 h 6500"/>
              <a:gd name="T100" fmla="*/ 381143354 w 7455"/>
              <a:gd name="T101" fmla="*/ 381770775 h 6500"/>
              <a:gd name="T102" fmla="*/ 381143354 w 7455"/>
              <a:gd name="T103" fmla="*/ 381770775 h 6500"/>
              <a:gd name="T104" fmla="*/ 381143354 w 7455"/>
              <a:gd name="T105" fmla="*/ 381770775 h 6500"/>
              <a:gd name="T106" fmla="*/ 381143354 w 7455"/>
              <a:gd name="T107" fmla="*/ 381770775 h 6500"/>
              <a:gd name="T108" fmla="*/ 381143354 w 7455"/>
              <a:gd name="T109" fmla="*/ 381770775 h 6500"/>
              <a:gd name="T110" fmla="*/ 381143354 w 7455"/>
              <a:gd name="T111" fmla="*/ 381770775 h 6500"/>
              <a:gd name="T112" fmla="*/ 381143354 w 7455"/>
              <a:gd name="T113" fmla="*/ 381770775 h 6500"/>
              <a:gd name="T114" fmla="*/ 381143354 w 7455"/>
              <a:gd name="T115" fmla="*/ 381770775 h 6500"/>
              <a:gd name="T116" fmla="*/ 381143354 w 7455"/>
              <a:gd name="T117" fmla="*/ 381770775 h 6500"/>
              <a:gd name="T118" fmla="*/ 381143354 w 7455"/>
              <a:gd name="T119" fmla="*/ 381770775 h 6500"/>
              <a:gd name="T120" fmla="*/ 381143354 w 7455"/>
              <a:gd name="T121" fmla="*/ 381770775 h 6500"/>
              <a:gd name="T122" fmla="*/ 381143354 w 7455"/>
              <a:gd name="T123" fmla="*/ 381770775 h 6500"/>
              <a:gd name="T124" fmla="*/ 381143354 w 7455"/>
              <a:gd name="T125" fmla="*/ 381770775 h 650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7455" h="6500">
                <a:moveTo>
                  <a:pt x="226" y="5176"/>
                </a:moveTo>
                <a:lnTo>
                  <a:pt x="226" y="5176"/>
                </a:lnTo>
                <a:lnTo>
                  <a:pt x="198" y="5204"/>
                </a:lnTo>
                <a:lnTo>
                  <a:pt x="172" y="5234"/>
                </a:lnTo>
                <a:lnTo>
                  <a:pt x="149" y="5266"/>
                </a:lnTo>
                <a:lnTo>
                  <a:pt x="126" y="5296"/>
                </a:lnTo>
                <a:lnTo>
                  <a:pt x="106" y="5330"/>
                </a:lnTo>
                <a:lnTo>
                  <a:pt x="87" y="5363"/>
                </a:lnTo>
                <a:lnTo>
                  <a:pt x="71" y="5397"/>
                </a:lnTo>
                <a:lnTo>
                  <a:pt x="55" y="5433"/>
                </a:lnTo>
                <a:lnTo>
                  <a:pt x="42" y="5467"/>
                </a:lnTo>
                <a:lnTo>
                  <a:pt x="31" y="5504"/>
                </a:lnTo>
                <a:lnTo>
                  <a:pt x="21" y="5539"/>
                </a:lnTo>
                <a:lnTo>
                  <a:pt x="14" y="5576"/>
                </a:lnTo>
                <a:lnTo>
                  <a:pt x="7" y="5612"/>
                </a:lnTo>
                <a:lnTo>
                  <a:pt x="3" y="5650"/>
                </a:lnTo>
                <a:lnTo>
                  <a:pt x="0" y="5687"/>
                </a:lnTo>
                <a:lnTo>
                  <a:pt x="0" y="5725"/>
                </a:lnTo>
                <a:lnTo>
                  <a:pt x="0" y="5762"/>
                </a:lnTo>
                <a:lnTo>
                  <a:pt x="3" y="5799"/>
                </a:lnTo>
                <a:lnTo>
                  <a:pt x="7" y="5836"/>
                </a:lnTo>
                <a:lnTo>
                  <a:pt x="14" y="5873"/>
                </a:lnTo>
                <a:lnTo>
                  <a:pt x="21" y="5909"/>
                </a:lnTo>
                <a:lnTo>
                  <a:pt x="31" y="5946"/>
                </a:lnTo>
                <a:lnTo>
                  <a:pt x="42" y="5982"/>
                </a:lnTo>
                <a:lnTo>
                  <a:pt x="55" y="6017"/>
                </a:lnTo>
                <a:lnTo>
                  <a:pt x="71" y="6051"/>
                </a:lnTo>
                <a:lnTo>
                  <a:pt x="87" y="6086"/>
                </a:lnTo>
                <a:lnTo>
                  <a:pt x="106" y="6120"/>
                </a:lnTo>
                <a:lnTo>
                  <a:pt x="126" y="6152"/>
                </a:lnTo>
                <a:lnTo>
                  <a:pt x="149" y="6184"/>
                </a:lnTo>
                <a:lnTo>
                  <a:pt x="172" y="6215"/>
                </a:lnTo>
                <a:lnTo>
                  <a:pt x="198" y="6244"/>
                </a:lnTo>
                <a:lnTo>
                  <a:pt x="226" y="6274"/>
                </a:lnTo>
                <a:lnTo>
                  <a:pt x="254" y="6301"/>
                </a:lnTo>
                <a:lnTo>
                  <a:pt x="285" y="6327"/>
                </a:lnTo>
                <a:lnTo>
                  <a:pt x="316" y="6351"/>
                </a:lnTo>
                <a:lnTo>
                  <a:pt x="347" y="6373"/>
                </a:lnTo>
                <a:lnTo>
                  <a:pt x="379" y="6393"/>
                </a:lnTo>
                <a:lnTo>
                  <a:pt x="413" y="6411"/>
                </a:lnTo>
                <a:lnTo>
                  <a:pt x="447" y="6429"/>
                </a:lnTo>
                <a:lnTo>
                  <a:pt x="482" y="6443"/>
                </a:lnTo>
                <a:lnTo>
                  <a:pt x="518" y="6457"/>
                </a:lnTo>
                <a:lnTo>
                  <a:pt x="553" y="6468"/>
                </a:lnTo>
                <a:lnTo>
                  <a:pt x="589" y="6478"/>
                </a:lnTo>
                <a:lnTo>
                  <a:pt x="626" y="6486"/>
                </a:lnTo>
                <a:lnTo>
                  <a:pt x="663" y="6492"/>
                </a:lnTo>
                <a:lnTo>
                  <a:pt x="700" y="6496"/>
                </a:lnTo>
                <a:lnTo>
                  <a:pt x="737" y="6499"/>
                </a:lnTo>
                <a:lnTo>
                  <a:pt x="775" y="6500"/>
                </a:lnTo>
                <a:lnTo>
                  <a:pt x="811" y="6499"/>
                </a:lnTo>
                <a:lnTo>
                  <a:pt x="849" y="6496"/>
                </a:lnTo>
                <a:lnTo>
                  <a:pt x="886" y="6492"/>
                </a:lnTo>
                <a:lnTo>
                  <a:pt x="923" y="6486"/>
                </a:lnTo>
                <a:lnTo>
                  <a:pt x="959" y="6478"/>
                </a:lnTo>
                <a:lnTo>
                  <a:pt x="996" y="6468"/>
                </a:lnTo>
                <a:lnTo>
                  <a:pt x="1032" y="6457"/>
                </a:lnTo>
                <a:lnTo>
                  <a:pt x="1067" y="6443"/>
                </a:lnTo>
                <a:lnTo>
                  <a:pt x="1103" y="6429"/>
                </a:lnTo>
                <a:lnTo>
                  <a:pt x="1136" y="6411"/>
                </a:lnTo>
                <a:lnTo>
                  <a:pt x="1170" y="6393"/>
                </a:lnTo>
                <a:lnTo>
                  <a:pt x="1202" y="6373"/>
                </a:lnTo>
                <a:lnTo>
                  <a:pt x="1234" y="6351"/>
                </a:lnTo>
                <a:lnTo>
                  <a:pt x="1265" y="6327"/>
                </a:lnTo>
                <a:lnTo>
                  <a:pt x="1295" y="6301"/>
                </a:lnTo>
                <a:lnTo>
                  <a:pt x="1324" y="6274"/>
                </a:lnTo>
                <a:lnTo>
                  <a:pt x="3768" y="3830"/>
                </a:lnTo>
                <a:lnTo>
                  <a:pt x="3800" y="3799"/>
                </a:lnTo>
                <a:lnTo>
                  <a:pt x="3826" y="3772"/>
                </a:lnTo>
                <a:lnTo>
                  <a:pt x="3850" y="3745"/>
                </a:lnTo>
                <a:lnTo>
                  <a:pt x="3873" y="3715"/>
                </a:lnTo>
                <a:lnTo>
                  <a:pt x="3893" y="3686"/>
                </a:lnTo>
                <a:lnTo>
                  <a:pt x="3913" y="3655"/>
                </a:lnTo>
                <a:lnTo>
                  <a:pt x="3931" y="3624"/>
                </a:lnTo>
                <a:lnTo>
                  <a:pt x="3948" y="3592"/>
                </a:lnTo>
                <a:lnTo>
                  <a:pt x="3963" y="3560"/>
                </a:lnTo>
                <a:lnTo>
                  <a:pt x="3976" y="3527"/>
                </a:lnTo>
                <a:lnTo>
                  <a:pt x="3988" y="3494"/>
                </a:lnTo>
                <a:lnTo>
                  <a:pt x="3997" y="3460"/>
                </a:lnTo>
                <a:lnTo>
                  <a:pt x="4007" y="3426"/>
                </a:lnTo>
                <a:lnTo>
                  <a:pt x="4014" y="3391"/>
                </a:lnTo>
                <a:lnTo>
                  <a:pt x="4019" y="3357"/>
                </a:lnTo>
                <a:lnTo>
                  <a:pt x="4024" y="3321"/>
                </a:lnTo>
                <a:lnTo>
                  <a:pt x="4026" y="3286"/>
                </a:lnTo>
                <a:lnTo>
                  <a:pt x="4026" y="3269"/>
                </a:lnTo>
                <a:lnTo>
                  <a:pt x="4026" y="3268"/>
                </a:lnTo>
                <a:lnTo>
                  <a:pt x="4027" y="3250"/>
                </a:lnTo>
                <a:lnTo>
                  <a:pt x="4027" y="3249"/>
                </a:lnTo>
                <a:lnTo>
                  <a:pt x="4026" y="3233"/>
                </a:lnTo>
                <a:lnTo>
                  <a:pt x="4026" y="3230"/>
                </a:lnTo>
                <a:lnTo>
                  <a:pt x="4026" y="3214"/>
                </a:lnTo>
                <a:lnTo>
                  <a:pt x="4024" y="3178"/>
                </a:lnTo>
                <a:lnTo>
                  <a:pt x="4019" y="3144"/>
                </a:lnTo>
                <a:lnTo>
                  <a:pt x="4014" y="3108"/>
                </a:lnTo>
                <a:lnTo>
                  <a:pt x="4007" y="3074"/>
                </a:lnTo>
                <a:lnTo>
                  <a:pt x="3997" y="3040"/>
                </a:lnTo>
                <a:lnTo>
                  <a:pt x="3988" y="3007"/>
                </a:lnTo>
                <a:lnTo>
                  <a:pt x="3976" y="2972"/>
                </a:lnTo>
                <a:lnTo>
                  <a:pt x="3963" y="2939"/>
                </a:lnTo>
                <a:lnTo>
                  <a:pt x="3948" y="2907"/>
                </a:lnTo>
                <a:lnTo>
                  <a:pt x="3931" y="2875"/>
                </a:lnTo>
                <a:lnTo>
                  <a:pt x="3913" y="2844"/>
                </a:lnTo>
                <a:lnTo>
                  <a:pt x="3893" y="2814"/>
                </a:lnTo>
                <a:lnTo>
                  <a:pt x="3873" y="2784"/>
                </a:lnTo>
                <a:lnTo>
                  <a:pt x="3850" y="2755"/>
                </a:lnTo>
                <a:lnTo>
                  <a:pt x="3826" y="2727"/>
                </a:lnTo>
                <a:lnTo>
                  <a:pt x="3800" y="2700"/>
                </a:lnTo>
                <a:lnTo>
                  <a:pt x="3769" y="2671"/>
                </a:lnTo>
                <a:lnTo>
                  <a:pt x="1324" y="226"/>
                </a:lnTo>
                <a:lnTo>
                  <a:pt x="1295" y="198"/>
                </a:lnTo>
                <a:lnTo>
                  <a:pt x="1265" y="172"/>
                </a:lnTo>
                <a:lnTo>
                  <a:pt x="1234" y="149"/>
                </a:lnTo>
                <a:lnTo>
                  <a:pt x="1202" y="126"/>
                </a:lnTo>
                <a:lnTo>
                  <a:pt x="1170" y="106"/>
                </a:lnTo>
                <a:lnTo>
                  <a:pt x="1136" y="88"/>
                </a:lnTo>
                <a:lnTo>
                  <a:pt x="1103" y="71"/>
                </a:lnTo>
                <a:lnTo>
                  <a:pt x="1067" y="56"/>
                </a:lnTo>
                <a:lnTo>
                  <a:pt x="1032" y="42"/>
                </a:lnTo>
                <a:lnTo>
                  <a:pt x="996" y="32"/>
                </a:lnTo>
                <a:lnTo>
                  <a:pt x="959" y="21"/>
                </a:lnTo>
                <a:lnTo>
                  <a:pt x="923" y="14"/>
                </a:lnTo>
                <a:lnTo>
                  <a:pt x="886" y="7"/>
                </a:lnTo>
                <a:lnTo>
                  <a:pt x="849" y="3"/>
                </a:lnTo>
                <a:lnTo>
                  <a:pt x="811" y="0"/>
                </a:lnTo>
                <a:lnTo>
                  <a:pt x="775" y="0"/>
                </a:lnTo>
                <a:lnTo>
                  <a:pt x="737" y="0"/>
                </a:lnTo>
                <a:lnTo>
                  <a:pt x="700" y="3"/>
                </a:lnTo>
                <a:lnTo>
                  <a:pt x="663" y="7"/>
                </a:lnTo>
                <a:lnTo>
                  <a:pt x="626" y="14"/>
                </a:lnTo>
                <a:lnTo>
                  <a:pt x="589" y="21"/>
                </a:lnTo>
                <a:lnTo>
                  <a:pt x="553" y="32"/>
                </a:lnTo>
                <a:lnTo>
                  <a:pt x="518" y="42"/>
                </a:lnTo>
                <a:lnTo>
                  <a:pt x="482" y="56"/>
                </a:lnTo>
                <a:lnTo>
                  <a:pt x="447" y="71"/>
                </a:lnTo>
                <a:lnTo>
                  <a:pt x="413" y="88"/>
                </a:lnTo>
                <a:lnTo>
                  <a:pt x="379" y="106"/>
                </a:lnTo>
                <a:lnTo>
                  <a:pt x="347" y="126"/>
                </a:lnTo>
                <a:lnTo>
                  <a:pt x="316" y="149"/>
                </a:lnTo>
                <a:lnTo>
                  <a:pt x="285" y="172"/>
                </a:lnTo>
                <a:lnTo>
                  <a:pt x="254" y="198"/>
                </a:lnTo>
                <a:lnTo>
                  <a:pt x="226" y="226"/>
                </a:lnTo>
                <a:lnTo>
                  <a:pt x="198" y="255"/>
                </a:lnTo>
                <a:lnTo>
                  <a:pt x="172" y="285"/>
                </a:lnTo>
                <a:lnTo>
                  <a:pt x="149" y="316"/>
                </a:lnTo>
                <a:lnTo>
                  <a:pt x="126" y="347"/>
                </a:lnTo>
                <a:lnTo>
                  <a:pt x="106" y="379"/>
                </a:lnTo>
                <a:lnTo>
                  <a:pt x="87" y="414"/>
                </a:lnTo>
                <a:lnTo>
                  <a:pt x="71" y="448"/>
                </a:lnTo>
                <a:lnTo>
                  <a:pt x="55" y="482"/>
                </a:lnTo>
                <a:lnTo>
                  <a:pt x="42" y="518"/>
                </a:lnTo>
                <a:lnTo>
                  <a:pt x="31" y="553"/>
                </a:lnTo>
                <a:lnTo>
                  <a:pt x="21" y="590"/>
                </a:lnTo>
                <a:lnTo>
                  <a:pt x="14" y="627"/>
                </a:lnTo>
                <a:lnTo>
                  <a:pt x="7" y="663"/>
                </a:lnTo>
                <a:lnTo>
                  <a:pt x="3" y="700"/>
                </a:lnTo>
                <a:lnTo>
                  <a:pt x="0" y="738"/>
                </a:lnTo>
                <a:lnTo>
                  <a:pt x="0" y="775"/>
                </a:lnTo>
                <a:lnTo>
                  <a:pt x="0" y="813"/>
                </a:lnTo>
                <a:lnTo>
                  <a:pt x="3" y="849"/>
                </a:lnTo>
                <a:lnTo>
                  <a:pt x="7" y="886"/>
                </a:lnTo>
                <a:lnTo>
                  <a:pt x="14" y="924"/>
                </a:lnTo>
                <a:lnTo>
                  <a:pt x="21" y="960"/>
                </a:lnTo>
                <a:lnTo>
                  <a:pt x="31" y="996"/>
                </a:lnTo>
                <a:lnTo>
                  <a:pt x="42" y="1031"/>
                </a:lnTo>
                <a:lnTo>
                  <a:pt x="55" y="1067"/>
                </a:lnTo>
                <a:lnTo>
                  <a:pt x="71" y="1103"/>
                </a:lnTo>
                <a:lnTo>
                  <a:pt x="87" y="1137"/>
                </a:lnTo>
                <a:lnTo>
                  <a:pt x="106" y="1170"/>
                </a:lnTo>
                <a:lnTo>
                  <a:pt x="126" y="1202"/>
                </a:lnTo>
                <a:lnTo>
                  <a:pt x="149" y="1234"/>
                </a:lnTo>
                <a:lnTo>
                  <a:pt x="172" y="1266"/>
                </a:lnTo>
                <a:lnTo>
                  <a:pt x="198" y="1295"/>
                </a:lnTo>
                <a:lnTo>
                  <a:pt x="226" y="1324"/>
                </a:lnTo>
                <a:lnTo>
                  <a:pt x="2151" y="3250"/>
                </a:lnTo>
                <a:lnTo>
                  <a:pt x="226" y="5176"/>
                </a:lnTo>
                <a:close/>
                <a:moveTo>
                  <a:pt x="3654" y="5176"/>
                </a:moveTo>
                <a:lnTo>
                  <a:pt x="3654" y="5176"/>
                </a:lnTo>
                <a:lnTo>
                  <a:pt x="3626" y="5204"/>
                </a:lnTo>
                <a:lnTo>
                  <a:pt x="3601" y="5234"/>
                </a:lnTo>
                <a:lnTo>
                  <a:pt x="3577" y="5266"/>
                </a:lnTo>
                <a:lnTo>
                  <a:pt x="3555" y="5296"/>
                </a:lnTo>
                <a:lnTo>
                  <a:pt x="3535" y="5330"/>
                </a:lnTo>
                <a:lnTo>
                  <a:pt x="3516" y="5363"/>
                </a:lnTo>
                <a:lnTo>
                  <a:pt x="3499" y="5397"/>
                </a:lnTo>
                <a:lnTo>
                  <a:pt x="3484" y="5433"/>
                </a:lnTo>
                <a:lnTo>
                  <a:pt x="3471" y="5467"/>
                </a:lnTo>
                <a:lnTo>
                  <a:pt x="3459" y="5504"/>
                </a:lnTo>
                <a:lnTo>
                  <a:pt x="3450" y="5539"/>
                </a:lnTo>
                <a:lnTo>
                  <a:pt x="3441" y="5576"/>
                </a:lnTo>
                <a:lnTo>
                  <a:pt x="3435" y="5612"/>
                </a:lnTo>
                <a:lnTo>
                  <a:pt x="3431" y="5650"/>
                </a:lnTo>
                <a:lnTo>
                  <a:pt x="3428" y="5687"/>
                </a:lnTo>
                <a:lnTo>
                  <a:pt x="3427" y="5725"/>
                </a:lnTo>
                <a:lnTo>
                  <a:pt x="3428" y="5762"/>
                </a:lnTo>
                <a:lnTo>
                  <a:pt x="3431" y="5799"/>
                </a:lnTo>
                <a:lnTo>
                  <a:pt x="3435" y="5836"/>
                </a:lnTo>
                <a:lnTo>
                  <a:pt x="3441" y="5873"/>
                </a:lnTo>
                <a:lnTo>
                  <a:pt x="3450" y="5909"/>
                </a:lnTo>
                <a:lnTo>
                  <a:pt x="3459" y="5946"/>
                </a:lnTo>
                <a:lnTo>
                  <a:pt x="3471" y="5982"/>
                </a:lnTo>
                <a:lnTo>
                  <a:pt x="3484" y="6017"/>
                </a:lnTo>
                <a:lnTo>
                  <a:pt x="3499" y="6051"/>
                </a:lnTo>
                <a:lnTo>
                  <a:pt x="3516" y="6086"/>
                </a:lnTo>
                <a:lnTo>
                  <a:pt x="3535" y="6120"/>
                </a:lnTo>
                <a:lnTo>
                  <a:pt x="3555" y="6152"/>
                </a:lnTo>
                <a:lnTo>
                  <a:pt x="3577" y="6184"/>
                </a:lnTo>
                <a:lnTo>
                  <a:pt x="3601" y="6215"/>
                </a:lnTo>
                <a:lnTo>
                  <a:pt x="3626" y="6244"/>
                </a:lnTo>
                <a:lnTo>
                  <a:pt x="3654" y="6274"/>
                </a:lnTo>
                <a:lnTo>
                  <a:pt x="3683" y="6301"/>
                </a:lnTo>
                <a:lnTo>
                  <a:pt x="3712" y="6327"/>
                </a:lnTo>
                <a:lnTo>
                  <a:pt x="3743" y="6351"/>
                </a:lnTo>
                <a:lnTo>
                  <a:pt x="3775" y="6373"/>
                </a:lnTo>
                <a:lnTo>
                  <a:pt x="3808" y="6393"/>
                </a:lnTo>
                <a:lnTo>
                  <a:pt x="3841" y="6411"/>
                </a:lnTo>
                <a:lnTo>
                  <a:pt x="3876" y="6429"/>
                </a:lnTo>
                <a:lnTo>
                  <a:pt x="3910" y="6443"/>
                </a:lnTo>
                <a:lnTo>
                  <a:pt x="3945" y="6457"/>
                </a:lnTo>
                <a:lnTo>
                  <a:pt x="3981" y="6468"/>
                </a:lnTo>
                <a:lnTo>
                  <a:pt x="4018" y="6478"/>
                </a:lnTo>
                <a:lnTo>
                  <a:pt x="4054" y="6486"/>
                </a:lnTo>
                <a:lnTo>
                  <a:pt x="4091" y="6492"/>
                </a:lnTo>
                <a:lnTo>
                  <a:pt x="4129" y="6496"/>
                </a:lnTo>
                <a:lnTo>
                  <a:pt x="4166" y="6499"/>
                </a:lnTo>
                <a:lnTo>
                  <a:pt x="4203" y="6500"/>
                </a:lnTo>
                <a:lnTo>
                  <a:pt x="4240" y="6499"/>
                </a:lnTo>
                <a:lnTo>
                  <a:pt x="4278" y="6496"/>
                </a:lnTo>
                <a:lnTo>
                  <a:pt x="4315" y="6492"/>
                </a:lnTo>
                <a:lnTo>
                  <a:pt x="4351" y="6486"/>
                </a:lnTo>
                <a:lnTo>
                  <a:pt x="4388" y="6478"/>
                </a:lnTo>
                <a:lnTo>
                  <a:pt x="4425" y="6468"/>
                </a:lnTo>
                <a:lnTo>
                  <a:pt x="4460" y="6457"/>
                </a:lnTo>
                <a:lnTo>
                  <a:pt x="4496" y="6443"/>
                </a:lnTo>
                <a:lnTo>
                  <a:pt x="4530" y="6429"/>
                </a:lnTo>
                <a:lnTo>
                  <a:pt x="4564" y="6411"/>
                </a:lnTo>
                <a:lnTo>
                  <a:pt x="4598" y="6393"/>
                </a:lnTo>
                <a:lnTo>
                  <a:pt x="4631" y="6373"/>
                </a:lnTo>
                <a:lnTo>
                  <a:pt x="4663" y="6351"/>
                </a:lnTo>
                <a:lnTo>
                  <a:pt x="4693" y="6327"/>
                </a:lnTo>
                <a:lnTo>
                  <a:pt x="4723" y="6301"/>
                </a:lnTo>
                <a:lnTo>
                  <a:pt x="4753" y="6274"/>
                </a:lnTo>
                <a:lnTo>
                  <a:pt x="7197" y="3830"/>
                </a:lnTo>
                <a:lnTo>
                  <a:pt x="7229" y="3799"/>
                </a:lnTo>
                <a:lnTo>
                  <a:pt x="7255" y="3772"/>
                </a:lnTo>
                <a:lnTo>
                  <a:pt x="7278" y="3745"/>
                </a:lnTo>
                <a:lnTo>
                  <a:pt x="7301" y="3715"/>
                </a:lnTo>
                <a:lnTo>
                  <a:pt x="7322" y="3686"/>
                </a:lnTo>
                <a:lnTo>
                  <a:pt x="7342" y="3655"/>
                </a:lnTo>
                <a:lnTo>
                  <a:pt x="7360" y="3624"/>
                </a:lnTo>
                <a:lnTo>
                  <a:pt x="7376" y="3592"/>
                </a:lnTo>
                <a:lnTo>
                  <a:pt x="7391" y="3560"/>
                </a:lnTo>
                <a:lnTo>
                  <a:pt x="7405" y="3527"/>
                </a:lnTo>
                <a:lnTo>
                  <a:pt x="7417" y="3494"/>
                </a:lnTo>
                <a:lnTo>
                  <a:pt x="7426" y="3460"/>
                </a:lnTo>
                <a:lnTo>
                  <a:pt x="7434" y="3426"/>
                </a:lnTo>
                <a:lnTo>
                  <a:pt x="7442" y="3391"/>
                </a:lnTo>
                <a:lnTo>
                  <a:pt x="7447" y="3357"/>
                </a:lnTo>
                <a:lnTo>
                  <a:pt x="7451" y="3321"/>
                </a:lnTo>
                <a:lnTo>
                  <a:pt x="7453" y="3286"/>
                </a:lnTo>
                <a:lnTo>
                  <a:pt x="7455" y="3269"/>
                </a:lnTo>
                <a:lnTo>
                  <a:pt x="7455" y="3268"/>
                </a:lnTo>
                <a:lnTo>
                  <a:pt x="7455" y="3250"/>
                </a:lnTo>
                <a:lnTo>
                  <a:pt x="7455" y="3249"/>
                </a:lnTo>
                <a:lnTo>
                  <a:pt x="7455" y="3233"/>
                </a:lnTo>
                <a:lnTo>
                  <a:pt x="7455" y="3230"/>
                </a:lnTo>
                <a:lnTo>
                  <a:pt x="7453" y="3214"/>
                </a:lnTo>
                <a:lnTo>
                  <a:pt x="7451" y="3178"/>
                </a:lnTo>
                <a:lnTo>
                  <a:pt x="7447" y="3144"/>
                </a:lnTo>
                <a:lnTo>
                  <a:pt x="7442" y="3108"/>
                </a:lnTo>
                <a:lnTo>
                  <a:pt x="7434" y="3074"/>
                </a:lnTo>
                <a:lnTo>
                  <a:pt x="7426" y="3040"/>
                </a:lnTo>
                <a:lnTo>
                  <a:pt x="7417" y="3007"/>
                </a:lnTo>
                <a:lnTo>
                  <a:pt x="7405" y="2972"/>
                </a:lnTo>
                <a:lnTo>
                  <a:pt x="7391" y="2939"/>
                </a:lnTo>
                <a:lnTo>
                  <a:pt x="7376" y="2907"/>
                </a:lnTo>
                <a:lnTo>
                  <a:pt x="7360" y="2875"/>
                </a:lnTo>
                <a:lnTo>
                  <a:pt x="7342" y="2844"/>
                </a:lnTo>
                <a:lnTo>
                  <a:pt x="7322" y="2814"/>
                </a:lnTo>
                <a:lnTo>
                  <a:pt x="7301" y="2784"/>
                </a:lnTo>
                <a:lnTo>
                  <a:pt x="7278" y="2755"/>
                </a:lnTo>
                <a:lnTo>
                  <a:pt x="7255" y="2727"/>
                </a:lnTo>
                <a:lnTo>
                  <a:pt x="7229" y="2700"/>
                </a:lnTo>
                <a:lnTo>
                  <a:pt x="7197" y="2671"/>
                </a:lnTo>
                <a:lnTo>
                  <a:pt x="4753" y="226"/>
                </a:lnTo>
                <a:lnTo>
                  <a:pt x="4723" y="198"/>
                </a:lnTo>
                <a:lnTo>
                  <a:pt x="4693" y="172"/>
                </a:lnTo>
                <a:lnTo>
                  <a:pt x="4663" y="149"/>
                </a:lnTo>
                <a:lnTo>
                  <a:pt x="4631" y="126"/>
                </a:lnTo>
                <a:lnTo>
                  <a:pt x="4598" y="106"/>
                </a:lnTo>
                <a:lnTo>
                  <a:pt x="4564" y="88"/>
                </a:lnTo>
                <a:lnTo>
                  <a:pt x="4530" y="71"/>
                </a:lnTo>
                <a:lnTo>
                  <a:pt x="4496" y="56"/>
                </a:lnTo>
                <a:lnTo>
                  <a:pt x="4460" y="42"/>
                </a:lnTo>
                <a:lnTo>
                  <a:pt x="4425" y="32"/>
                </a:lnTo>
                <a:lnTo>
                  <a:pt x="4388" y="21"/>
                </a:lnTo>
                <a:lnTo>
                  <a:pt x="4351" y="14"/>
                </a:lnTo>
                <a:lnTo>
                  <a:pt x="4315" y="7"/>
                </a:lnTo>
                <a:lnTo>
                  <a:pt x="4278" y="3"/>
                </a:lnTo>
                <a:lnTo>
                  <a:pt x="4240" y="0"/>
                </a:lnTo>
                <a:lnTo>
                  <a:pt x="4203" y="0"/>
                </a:lnTo>
                <a:lnTo>
                  <a:pt x="4166" y="0"/>
                </a:lnTo>
                <a:lnTo>
                  <a:pt x="4129" y="3"/>
                </a:lnTo>
                <a:lnTo>
                  <a:pt x="4091" y="7"/>
                </a:lnTo>
                <a:lnTo>
                  <a:pt x="4054" y="14"/>
                </a:lnTo>
                <a:lnTo>
                  <a:pt x="4018" y="21"/>
                </a:lnTo>
                <a:lnTo>
                  <a:pt x="3981" y="32"/>
                </a:lnTo>
                <a:lnTo>
                  <a:pt x="3945" y="42"/>
                </a:lnTo>
                <a:lnTo>
                  <a:pt x="3910" y="56"/>
                </a:lnTo>
                <a:lnTo>
                  <a:pt x="3876" y="71"/>
                </a:lnTo>
                <a:lnTo>
                  <a:pt x="3841" y="88"/>
                </a:lnTo>
                <a:lnTo>
                  <a:pt x="3808" y="106"/>
                </a:lnTo>
                <a:lnTo>
                  <a:pt x="3775" y="126"/>
                </a:lnTo>
                <a:lnTo>
                  <a:pt x="3743" y="149"/>
                </a:lnTo>
                <a:lnTo>
                  <a:pt x="3712" y="172"/>
                </a:lnTo>
                <a:lnTo>
                  <a:pt x="3683" y="198"/>
                </a:lnTo>
                <a:lnTo>
                  <a:pt x="3654" y="226"/>
                </a:lnTo>
                <a:lnTo>
                  <a:pt x="3626" y="255"/>
                </a:lnTo>
                <a:lnTo>
                  <a:pt x="3601" y="285"/>
                </a:lnTo>
                <a:lnTo>
                  <a:pt x="3577" y="316"/>
                </a:lnTo>
                <a:lnTo>
                  <a:pt x="3555" y="347"/>
                </a:lnTo>
                <a:lnTo>
                  <a:pt x="3535" y="379"/>
                </a:lnTo>
                <a:lnTo>
                  <a:pt x="3516" y="414"/>
                </a:lnTo>
                <a:lnTo>
                  <a:pt x="3499" y="448"/>
                </a:lnTo>
                <a:lnTo>
                  <a:pt x="3484" y="482"/>
                </a:lnTo>
                <a:lnTo>
                  <a:pt x="3471" y="518"/>
                </a:lnTo>
                <a:lnTo>
                  <a:pt x="3459" y="553"/>
                </a:lnTo>
                <a:lnTo>
                  <a:pt x="3450" y="590"/>
                </a:lnTo>
                <a:lnTo>
                  <a:pt x="3441" y="627"/>
                </a:lnTo>
                <a:lnTo>
                  <a:pt x="3435" y="663"/>
                </a:lnTo>
                <a:lnTo>
                  <a:pt x="3431" y="700"/>
                </a:lnTo>
                <a:lnTo>
                  <a:pt x="3428" y="738"/>
                </a:lnTo>
                <a:lnTo>
                  <a:pt x="3427" y="775"/>
                </a:lnTo>
                <a:lnTo>
                  <a:pt x="3428" y="813"/>
                </a:lnTo>
                <a:lnTo>
                  <a:pt x="3431" y="849"/>
                </a:lnTo>
                <a:lnTo>
                  <a:pt x="3435" y="886"/>
                </a:lnTo>
                <a:lnTo>
                  <a:pt x="3441" y="924"/>
                </a:lnTo>
                <a:lnTo>
                  <a:pt x="3450" y="960"/>
                </a:lnTo>
                <a:lnTo>
                  <a:pt x="3459" y="996"/>
                </a:lnTo>
                <a:lnTo>
                  <a:pt x="3471" y="1031"/>
                </a:lnTo>
                <a:lnTo>
                  <a:pt x="3484" y="1067"/>
                </a:lnTo>
                <a:lnTo>
                  <a:pt x="3499" y="1103"/>
                </a:lnTo>
                <a:lnTo>
                  <a:pt x="3516" y="1137"/>
                </a:lnTo>
                <a:lnTo>
                  <a:pt x="3535" y="1170"/>
                </a:lnTo>
                <a:lnTo>
                  <a:pt x="3555" y="1202"/>
                </a:lnTo>
                <a:lnTo>
                  <a:pt x="3577" y="1234"/>
                </a:lnTo>
                <a:lnTo>
                  <a:pt x="3601" y="1266"/>
                </a:lnTo>
                <a:lnTo>
                  <a:pt x="3626" y="1295"/>
                </a:lnTo>
                <a:lnTo>
                  <a:pt x="3654" y="1324"/>
                </a:lnTo>
                <a:lnTo>
                  <a:pt x="5580" y="3250"/>
                </a:lnTo>
                <a:lnTo>
                  <a:pt x="3654" y="5176"/>
                </a:lnTo>
                <a:close/>
              </a:path>
            </a:pathLst>
          </a:custGeom>
          <a:solidFill>
            <a:srgbClr val="D63A36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629287" y="1803428"/>
            <a:ext cx="3616417" cy="4300755"/>
            <a:chOff x="571480" y="1948400"/>
            <a:chExt cx="3616417" cy="4300755"/>
          </a:xfrm>
        </p:grpSpPr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480" y="1948400"/>
              <a:ext cx="1871446" cy="4050000"/>
            </a:xfrm>
            <a:prstGeom prst="round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文本框 23"/>
            <p:cNvSpPr txBox="1"/>
            <p:nvPr/>
          </p:nvSpPr>
          <p:spPr>
            <a:xfrm>
              <a:off x="617610" y="6033711"/>
              <a:ext cx="187144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800" dirty="0">
                  <a:latin typeface="黑体" panose="02010609060101010101" pitchFamily="49" charset="-122"/>
                  <a:ea typeface="黑体" panose="02010609060101010101" pitchFamily="49" charset="-122"/>
                </a:rPr>
                <a:t>图</a:t>
              </a:r>
              <a:r>
                <a:rPr lang="en-US" altLang="zh-CN" sz="800" dirty="0">
                  <a:latin typeface="黑体" panose="02010609060101010101" pitchFamily="49" charset="-122"/>
                  <a:ea typeface="黑体" panose="02010609060101010101" pitchFamily="49" charset="-122"/>
                </a:rPr>
                <a:t>1 </a:t>
              </a:r>
              <a:r>
                <a:rPr lang="zh-CN" altLang="en-US" sz="800" dirty="0">
                  <a:latin typeface="黑体" panose="02010609060101010101" pitchFamily="49" charset="-122"/>
                  <a:ea typeface="黑体" panose="02010609060101010101" pitchFamily="49" charset="-122"/>
                </a:rPr>
                <a:t>与分包沟通的思路</a:t>
              </a:r>
              <a:r>
                <a:rPr lang="en-US" altLang="zh-CN" sz="800" dirty="0"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endParaRPr lang="zh-CN" altLang="en-US" sz="8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860178" y="2847728"/>
              <a:ext cx="1241926" cy="136317"/>
            </a:xfrm>
            <a:prstGeom prst="rect">
              <a:avLst/>
            </a:prstGeom>
            <a:noFill/>
            <a:ln w="19050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225618" y="2562794"/>
              <a:ext cx="1951162" cy="529296"/>
              <a:chOff x="2280986" y="2319491"/>
              <a:chExt cx="1951162" cy="529296"/>
            </a:xfrm>
          </p:grpSpPr>
          <p:sp>
            <p:nvSpPr>
              <p:cNvPr id="5" name="矩形: 圆角 4"/>
              <p:cNvSpPr/>
              <p:nvPr/>
            </p:nvSpPr>
            <p:spPr>
              <a:xfrm>
                <a:off x="2711119" y="2319491"/>
                <a:ext cx="1521029" cy="529296"/>
              </a:xfrm>
              <a:prstGeom prst="roundRect">
                <a:avLst/>
              </a:prstGeom>
              <a:noFill/>
              <a:ln w="19050" cap="rnd" cmpd="sng">
                <a:solidFill>
                  <a:schemeClr val="bg1">
                    <a:lumMod val="65000"/>
                    <a:alpha val="39000"/>
                  </a:schemeClr>
                </a:solidFill>
                <a:round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:r>
                  <a:rPr lang="zh-CN" altLang="en-US" sz="9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首先，开头提醒对方：以下信息已和我司领导确认，并非我个人的态度。</a:t>
                </a:r>
              </a:p>
            </p:txBody>
          </p:sp>
          <p:sp>
            <p:nvSpPr>
              <p:cNvPr id="7" name="箭头: 虚尾 6"/>
              <p:cNvSpPr>
                <a:spLocks noChangeAspect="1"/>
              </p:cNvSpPr>
              <p:nvPr/>
            </p:nvSpPr>
            <p:spPr>
              <a:xfrm flipH="1">
                <a:off x="2280986" y="2561700"/>
                <a:ext cx="216000" cy="136317"/>
              </a:xfrm>
              <a:prstGeom prst="striped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2225618" y="3164081"/>
              <a:ext cx="1962279" cy="557154"/>
              <a:chOff x="2225618" y="2752100"/>
              <a:chExt cx="1962279" cy="557154"/>
            </a:xfrm>
          </p:grpSpPr>
          <p:sp>
            <p:nvSpPr>
              <p:cNvPr id="8" name="矩形: 圆角 7"/>
              <p:cNvSpPr/>
              <p:nvPr/>
            </p:nvSpPr>
            <p:spPr>
              <a:xfrm>
                <a:off x="2666868" y="2779958"/>
                <a:ext cx="1521029" cy="529296"/>
              </a:xfrm>
              <a:prstGeom prst="roundRect">
                <a:avLst/>
              </a:prstGeom>
              <a:noFill/>
              <a:ln w="19050" cap="rnd" cmpd="sng">
                <a:solidFill>
                  <a:schemeClr val="bg1">
                    <a:lumMod val="65000"/>
                    <a:alpha val="39000"/>
                  </a:schemeClr>
                </a:solidFill>
                <a:round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lvl="0" algn="just"/>
                <a:r>
                  <a:rPr lang="zh-CN" altLang="en-US" sz="9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宋体" panose="02010600030101010101" pitchFamily="2" charset="-122"/>
                  </a:rPr>
                  <a:t>其次，引出我司结论</a:t>
                </a:r>
                <a:r>
                  <a:rPr lang="en-US" altLang="zh-CN" sz="9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宋体" panose="02010600030101010101" pitchFamily="2" charset="-122"/>
                  </a:rPr>
                  <a:t>:</a:t>
                </a:r>
                <a:r>
                  <a:rPr lang="zh-CN" altLang="en-US" sz="9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宋体" panose="02010600030101010101" pitchFamily="2" charset="-122"/>
                  </a:rPr>
                  <a:t>“康乐只认徐送，不认劳务分包单位</a:t>
                </a:r>
                <a:r>
                  <a:rPr lang="en-US" altLang="zh-CN" sz="9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宋体" panose="02010600030101010101" pitchFamily="2" charset="-122"/>
                  </a:rPr>
                  <a:t>”</a:t>
                </a:r>
              </a:p>
            </p:txBody>
          </p:sp>
          <p:sp>
            <p:nvSpPr>
              <p:cNvPr id="9" name="箭头: 虚尾 8"/>
              <p:cNvSpPr>
                <a:spLocks noChangeAspect="1"/>
              </p:cNvSpPr>
              <p:nvPr/>
            </p:nvSpPr>
            <p:spPr>
              <a:xfrm flipH="1">
                <a:off x="2225618" y="2752100"/>
                <a:ext cx="216000" cy="136317"/>
              </a:xfrm>
              <a:prstGeom prst="striped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1" name="矩形 10"/>
            <p:cNvSpPr/>
            <p:nvPr/>
          </p:nvSpPr>
          <p:spPr>
            <a:xfrm>
              <a:off x="871721" y="3082649"/>
              <a:ext cx="1241926" cy="136318"/>
            </a:xfrm>
            <a:prstGeom prst="rect">
              <a:avLst/>
            </a:prstGeom>
            <a:noFill/>
            <a:ln w="19050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2221496" y="3834156"/>
              <a:ext cx="1961866" cy="755718"/>
              <a:chOff x="2233651" y="2799008"/>
              <a:chExt cx="1961866" cy="755718"/>
            </a:xfrm>
          </p:grpSpPr>
          <p:sp>
            <p:nvSpPr>
              <p:cNvPr id="14" name="矩形: 圆角 13"/>
              <p:cNvSpPr/>
              <p:nvPr/>
            </p:nvSpPr>
            <p:spPr>
              <a:xfrm>
                <a:off x="2674488" y="2799008"/>
                <a:ext cx="1521029" cy="755718"/>
              </a:xfrm>
              <a:prstGeom prst="roundRect">
                <a:avLst/>
              </a:prstGeom>
              <a:noFill/>
              <a:ln w="19050" cap="rnd" cmpd="sng">
                <a:solidFill>
                  <a:schemeClr val="bg1">
                    <a:lumMod val="65000"/>
                    <a:alpha val="39000"/>
                  </a:schemeClr>
                </a:solidFill>
                <a:round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:r>
                  <a:rPr lang="zh-CN" altLang="en-US" sz="9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宋体" panose="02010600030101010101" pitchFamily="2" charset="-122"/>
                  </a:rPr>
                  <a:t>随后，根据具体事项分为两大点：分包合同和发票开具。再逐项对应摆事实，给依据。</a:t>
                </a:r>
                <a:endParaRPr lang="en-US" altLang="zh-CN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5" name="箭头: 虚尾 14"/>
              <p:cNvSpPr>
                <a:spLocks noChangeAspect="1"/>
              </p:cNvSpPr>
              <p:nvPr/>
            </p:nvSpPr>
            <p:spPr>
              <a:xfrm flipH="1">
                <a:off x="2233651" y="2938252"/>
                <a:ext cx="216000" cy="136317"/>
              </a:xfrm>
              <a:prstGeom prst="striped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860178" y="3335710"/>
              <a:ext cx="1241926" cy="1684848"/>
            </a:xfrm>
            <a:prstGeom prst="rect">
              <a:avLst/>
            </a:prstGeom>
            <a:noFill/>
            <a:ln w="19050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2221496" y="5235441"/>
              <a:ext cx="1962279" cy="529296"/>
              <a:chOff x="2225618" y="2644164"/>
              <a:chExt cx="1962279" cy="529296"/>
            </a:xfrm>
          </p:grpSpPr>
          <p:sp>
            <p:nvSpPr>
              <p:cNvPr id="25" name="矩形: 圆角 24"/>
              <p:cNvSpPr/>
              <p:nvPr/>
            </p:nvSpPr>
            <p:spPr>
              <a:xfrm>
                <a:off x="2666868" y="2644164"/>
                <a:ext cx="1521029" cy="529296"/>
              </a:xfrm>
              <a:prstGeom prst="roundRect">
                <a:avLst/>
              </a:prstGeom>
              <a:noFill/>
              <a:ln w="19050" cap="rnd" cmpd="sng">
                <a:solidFill>
                  <a:schemeClr val="bg1">
                    <a:lumMod val="65000"/>
                    <a:alpha val="39000"/>
                  </a:schemeClr>
                </a:solidFill>
                <a:round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:r>
                  <a:rPr lang="zh-CN" altLang="en-US" sz="9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宋体" panose="02010600030101010101" pitchFamily="2" charset="-122"/>
                  </a:rPr>
                  <a:t>最终，达成预期结果：徐送需要对所有的劳务分包单位相关业务事项负责。</a:t>
                </a:r>
                <a:endParaRPr lang="en-US" altLang="zh-CN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35" name="箭头: 虚尾 34"/>
              <p:cNvSpPr>
                <a:spLocks noChangeAspect="1"/>
              </p:cNvSpPr>
              <p:nvPr/>
            </p:nvSpPr>
            <p:spPr>
              <a:xfrm flipH="1">
                <a:off x="2225618" y="2752100"/>
                <a:ext cx="216000" cy="136317"/>
              </a:xfrm>
              <a:prstGeom prst="stripedRightArrow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9" name="组合 38"/>
          <p:cNvGrpSpPr/>
          <p:nvPr/>
        </p:nvGrpSpPr>
        <p:grpSpPr>
          <a:xfrm flipH="1">
            <a:off x="5001655" y="3188403"/>
            <a:ext cx="1948559" cy="641898"/>
            <a:chOff x="2244770" y="2799783"/>
            <a:chExt cx="1948559" cy="641898"/>
          </a:xfrm>
        </p:grpSpPr>
        <p:sp>
          <p:nvSpPr>
            <p:cNvPr id="40" name="矩形: 圆角 39"/>
            <p:cNvSpPr/>
            <p:nvPr/>
          </p:nvSpPr>
          <p:spPr>
            <a:xfrm>
              <a:off x="2672300" y="2799783"/>
              <a:ext cx="1521029" cy="641898"/>
            </a:xfrm>
            <a:prstGeom prst="roundRect">
              <a:avLst/>
            </a:prstGeom>
            <a:noFill/>
            <a:ln w="19050" cap="rnd" cmpd="sng">
              <a:solidFill>
                <a:schemeClr val="bg1">
                  <a:lumMod val="65000"/>
                  <a:alpha val="39000"/>
                </a:schemeClr>
              </a:solidFill>
              <a:rou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just"/>
              <a:r>
                <a:rPr lang="zh-CN" altLang="en-US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宋体" panose="02010600030101010101" pitchFamily="2" charset="-122"/>
                </a:rPr>
                <a:t>其次，告知已与对方老板电话沟通过新的结算方式，联系他仅为告知执行，而且重新商议。</a:t>
              </a:r>
              <a:endPara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41" name="箭头: 虚尾 40"/>
            <p:cNvSpPr>
              <a:spLocks noChangeAspect="1"/>
            </p:cNvSpPr>
            <p:nvPr/>
          </p:nvSpPr>
          <p:spPr>
            <a:xfrm flipH="1">
              <a:off x="2244770" y="2828162"/>
              <a:ext cx="216000" cy="136317"/>
            </a:xfrm>
            <a:prstGeom prst="strip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 flipH="1">
            <a:off x="4983968" y="4007392"/>
            <a:ext cx="1966246" cy="529296"/>
            <a:chOff x="2229272" y="2927024"/>
            <a:chExt cx="1966246" cy="529296"/>
          </a:xfrm>
        </p:grpSpPr>
        <p:sp>
          <p:nvSpPr>
            <p:cNvPr id="43" name="矩形: 圆角 42"/>
            <p:cNvSpPr/>
            <p:nvPr/>
          </p:nvSpPr>
          <p:spPr>
            <a:xfrm>
              <a:off x="2674489" y="2927024"/>
              <a:ext cx="1521029" cy="529296"/>
            </a:xfrm>
            <a:prstGeom prst="roundRect">
              <a:avLst/>
            </a:prstGeom>
            <a:noFill/>
            <a:ln w="19050" cap="rnd" cmpd="sng">
              <a:solidFill>
                <a:schemeClr val="bg1">
                  <a:lumMod val="65000"/>
                  <a:alpha val="39000"/>
                </a:schemeClr>
              </a:solidFill>
              <a:rou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zh-CN" altLang="en-US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宋体" panose="02010600030101010101" pitchFamily="2" charset="-122"/>
                </a:rPr>
                <a:t>随后，及时发送相关人员费用明细单，旨在提醒他尽快安排打款。</a:t>
              </a:r>
              <a:endPara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44" name="箭头: 虚尾 43"/>
            <p:cNvSpPr>
              <a:spLocks noChangeAspect="1"/>
            </p:cNvSpPr>
            <p:nvPr/>
          </p:nvSpPr>
          <p:spPr>
            <a:xfrm flipH="1">
              <a:off x="2229272" y="3063656"/>
              <a:ext cx="216000" cy="136317"/>
            </a:xfrm>
            <a:prstGeom prst="strip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 flipH="1">
            <a:off x="5002965" y="4823460"/>
            <a:ext cx="1962279" cy="529296"/>
            <a:chOff x="2225618" y="2644164"/>
            <a:chExt cx="1962279" cy="529296"/>
          </a:xfrm>
        </p:grpSpPr>
        <p:sp>
          <p:nvSpPr>
            <p:cNvPr id="46" name="矩形: 圆角 45"/>
            <p:cNvSpPr/>
            <p:nvPr/>
          </p:nvSpPr>
          <p:spPr>
            <a:xfrm>
              <a:off x="2666868" y="2644164"/>
              <a:ext cx="1521029" cy="529296"/>
            </a:xfrm>
            <a:prstGeom prst="roundRect">
              <a:avLst/>
            </a:prstGeom>
            <a:noFill/>
            <a:ln w="19050" cap="rnd" cmpd="sng">
              <a:solidFill>
                <a:schemeClr val="bg1">
                  <a:lumMod val="65000"/>
                  <a:alpha val="39000"/>
                </a:schemeClr>
              </a:solidFill>
              <a:rou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zh-CN" altLang="en-US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宋体" panose="02010600030101010101" pitchFamily="2" charset="-122"/>
                </a:rPr>
                <a:t>最终，达成预期结果：联系后的第二个工作日便收到付款回执单。</a:t>
              </a:r>
              <a:endPara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47" name="箭头: 虚尾 46"/>
            <p:cNvSpPr>
              <a:spLocks noChangeAspect="1"/>
            </p:cNvSpPr>
            <p:nvPr/>
          </p:nvSpPr>
          <p:spPr>
            <a:xfrm flipH="1">
              <a:off x="2225618" y="2752100"/>
              <a:ext cx="216000" cy="136317"/>
            </a:xfrm>
            <a:prstGeom prst="strip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 flipH="1">
            <a:off x="5001656" y="2406739"/>
            <a:ext cx="1949519" cy="614558"/>
            <a:chOff x="2282630" y="2410931"/>
            <a:chExt cx="1949519" cy="614558"/>
          </a:xfrm>
        </p:grpSpPr>
        <p:sp>
          <p:nvSpPr>
            <p:cNvPr id="55" name="矩形: 圆角 54"/>
            <p:cNvSpPr/>
            <p:nvPr/>
          </p:nvSpPr>
          <p:spPr>
            <a:xfrm>
              <a:off x="2711120" y="2410931"/>
              <a:ext cx="1521029" cy="614558"/>
            </a:xfrm>
            <a:prstGeom prst="roundRect">
              <a:avLst/>
            </a:prstGeom>
            <a:noFill/>
            <a:ln w="19050" cap="rnd" cmpd="sng">
              <a:solidFill>
                <a:schemeClr val="bg1">
                  <a:lumMod val="65000"/>
                  <a:alpha val="39000"/>
                </a:schemeClr>
              </a:solidFill>
              <a:rou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zh-CN" altLang="en-US" sz="9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首先，主动自我介绍并表面来意。因先前是直接电联各单位老板，老板直接告知我负责人微信。</a:t>
              </a:r>
            </a:p>
          </p:txBody>
        </p:sp>
        <p:sp>
          <p:nvSpPr>
            <p:cNvPr id="56" name="箭头: 虚尾 55"/>
            <p:cNvSpPr>
              <a:spLocks noChangeAspect="1"/>
            </p:cNvSpPr>
            <p:nvPr/>
          </p:nvSpPr>
          <p:spPr>
            <a:xfrm flipH="1">
              <a:off x="2282630" y="2867169"/>
              <a:ext cx="216000" cy="136317"/>
            </a:xfrm>
            <a:prstGeom prst="strip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 flipH="1">
            <a:off x="4991847" y="1452091"/>
            <a:ext cx="1756983" cy="73723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/>
            <a:r>
              <a:rPr lang="zh-CN" altLang="en-US" sz="10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背景</a:t>
            </a:r>
            <a:r>
              <a:rPr lang="en-US" altLang="zh-CN" sz="10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</a:t>
            </a:r>
            <a:r>
              <a:rPr lang="zh-CN" altLang="en-US" sz="10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：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年南京省标项目分包人员转入康乐后代缴社保，沟通费用结算方式的变更及一季度打款。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008423" y="2935034"/>
            <a:ext cx="1241926" cy="191901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008423" y="3237099"/>
            <a:ext cx="1241926" cy="191901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008423" y="3937211"/>
            <a:ext cx="1241926" cy="576369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8" grpId="0"/>
      <p:bldP spid="29" grpId="0"/>
      <p:bldP spid="32" grpId="0"/>
      <p:bldP spid="34" grpId="0" animBg="1"/>
      <p:bldP spid="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迭代反思</a:t>
            </a:r>
            <a:r>
              <a:rPr lang="en-US" altLang="zh-CN" dirty="0"/>
              <a:t>——</a:t>
            </a:r>
            <a:r>
              <a:rPr lang="zh-CN" altLang="en-US" dirty="0"/>
              <a:t>日报形式迭代</a:t>
            </a:r>
          </a:p>
        </p:txBody>
      </p:sp>
      <p:sp>
        <p:nvSpPr>
          <p:cNvPr id="102" name="文本框 101"/>
          <p:cNvSpPr txBox="1"/>
          <p:nvPr/>
        </p:nvSpPr>
        <p:spPr>
          <a:xfrm>
            <a:off x="193358" y="1092201"/>
            <a:ext cx="86929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工作日报：</a:t>
            </a:r>
            <a:r>
              <a:rPr lang="en-US" altLang="zh-CN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EXCEL </a:t>
            </a:r>
            <a:r>
              <a:rPr lang="zh-CN" altLang="en-US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 </a:t>
            </a:r>
            <a:r>
              <a:rPr lang="en-US" altLang="zh-CN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NOTION </a:t>
            </a:r>
            <a:r>
              <a:rPr lang="zh-CN" altLang="en-US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</a:p>
        </p:txBody>
      </p:sp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6444276" y="1692813"/>
            <a:ext cx="2165400" cy="810000"/>
            <a:chOff x="6137721" y="568403"/>
            <a:chExt cx="2435756" cy="1079946"/>
          </a:xfrm>
        </p:grpSpPr>
        <p:sp>
          <p:nvSpPr>
            <p:cNvPr id="15" name="矩形 14"/>
            <p:cNvSpPr/>
            <p:nvPr>
              <p:custDataLst>
                <p:tags r:id="rId18"/>
              </p:custDataLst>
            </p:nvPr>
          </p:nvSpPr>
          <p:spPr>
            <a:xfrm>
              <a:off x="6137721" y="568403"/>
              <a:ext cx="2435756" cy="1079946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70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6304377" y="798176"/>
              <a:ext cx="2155116" cy="719540"/>
              <a:chOff x="6352866" y="887065"/>
              <a:chExt cx="2155116" cy="719540"/>
            </a:xfrm>
          </p:grpSpPr>
          <p:sp>
            <p:nvSpPr>
              <p:cNvPr id="17" name="TextBox 16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6352866" y="887065"/>
                <a:ext cx="2155116" cy="4308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5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日、周、月、年复盘</a:t>
                </a:r>
              </a:p>
            </p:txBody>
          </p:sp>
          <p:sp>
            <p:nvSpPr>
              <p:cNvPr id="18" name="Rectangle 13" descr="FD1DDF730CE4456e89755B07FE1653D0# #Rectangle 13"/>
              <p:cNvSpPr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6706688" y="1300127"/>
                <a:ext cx="1394800" cy="3064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None/>
                  <a:defRPr/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数据自动化链接</a:t>
                </a:r>
              </a:p>
            </p:txBody>
          </p:sp>
        </p:grpSp>
      </p:grpSp>
      <p:grpSp>
        <p:nvGrpSpPr>
          <p:cNvPr id="22" name="组合 21"/>
          <p:cNvGrpSpPr/>
          <p:nvPr>
            <p:custDataLst>
              <p:tags r:id="rId2"/>
            </p:custDataLst>
          </p:nvPr>
        </p:nvGrpSpPr>
        <p:grpSpPr>
          <a:xfrm>
            <a:off x="6444276" y="3015165"/>
            <a:ext cx="2165400" cy="810000"/>
            <a:chOff x="6137721" y="2051523"/>
            <a:chExt cx="2435756" cy="1079946"/>
          </a:xfrm>
          <a:solidFill>
            <a:srgbClr val="CA270B"/>
          </a:solidFill>
        </p:grpSpPr>
        <p:sp>
          <p:nvSpPr>
            <p:cNvPr id="23" name="矩形 22"/>
            <p:cNvSpPr/>
            <p:nvPr>
              <p:custDataLst>
                <p:tags r:id="rId15"/>
              </p:custDataLst>
            </p:nvPr>
          </p:nvSpPr>
          <p:spPr>
            <a:xfrm>
              <a:off x="6137721" y="2051523"/>
              <a:ext cx="2435756" cy="1079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70"/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6304382" y="2201303"/>
              <a:ext cx="2155115" cy="735716"/>
              <a:chOff x="6352871" y="807072"/>
              <a:chExt cx="2155115" cy="735716"/>
            </a:xfrm>
            <a:grpFill/>
          </p:grpSpPr>
          <p:sp>
            <p:nvSpPr>
              <p:cNvPr id="25" name="TextBox 24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6352871" y="807072"/>
                <a:ext cx="2155115" cy="4308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5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大项目、小任务记录</a:t>
                </a:r>
              </a:p>
            </p:txBody>
          </p:sp>
          <p:sp>
            <p:nvSpPr>
              <p:cNvPr id="26" name="Rectangle 13" descr="FD1DDF730CE4456e89755B07FE1653D0# #Rectangle 13"/>
              <p:cNvSpPr>
                <a:spLocks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6353585" y="1232924"/>
                <a:ext cx="2153559" cy="30986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no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None/>
                  <a:defRPr/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随时开启新项目，设置对应子任务。</a:t>
                </a:r>
              </a:p>
            </p:txBody>
          </p:sp>
        </p:grpSp>
      </p:grpSp>
      <p:grpSp>
        <p:nvGrpSpPr>
          <p:cNvPr id="27" name="组合 26"/>
          <p:cNvGrpSpPr/>
          <p:nvPr>
            <p:custDataLst>
              <p:tags r:id="rId3"/>
            </p:custDataLst>
          </p:nvPr>
        </p:nvGrpSpPr>
        <p:grpSpPr>
          <a:xfrm>
            <a:off x="6444276" y="4337518"/>
            <a:ext cx="2165400" cy="810000"/>
            <a:chOff x="6137721" y="3534643"/>
            <a:chExt cx="2435756" cy="1079946"/>
          </a:xfrm>
        </p:grpSpPr>
        <p:sp>
          <p:nvSpPr>
            <p:cNvPr id="28" name="矩形 27"/>
            <p:cNvSpPr/>
            <p:nvPr>
              <p:custDataLst>
                <p:tags r:id="rId12"/>
              </p:custDataLst>
            </p:nvPr>
          </p:nvSpPr>
          <p:spPr>
            <a:xfrm>
              <a:off x="6137721" y="3534643"/>
              <a:ext cx="2435756" cy="1079946"/>
            </a:xfrm>
            <a:prstGeom prst="rect">
              <a:avLst/>
            </a:prstGeom>
            <a:solidFill>
              <a:srgbClr val="BD1B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70"/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6304378" y="3764416"/>
              <a:ext cx="2109247" cy="695925"/>
              <a:chOff x="6352867" y="887065"/>
              <a:chExt cx="2109247" cy="695925"/>
            </a:xfrm>
          </p:grpSpPr>
          <p:sp>
            <p:nvSpPr>
              <p:cNvPr id="30" name="TextBox 29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6352867" y="887065"/>
                <a:ext cx="2109247" cy="4292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5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时长时序、读书记录</a:t>
                </a:r>
              </a:p>
            </p:txBody>
          </p:sp>
          <p:sp>
            <p:nvSpPr>
              <p:cNvPr id="31" name="Rectangle 13" descr="FD1DDF730CE4456e89755B07FE1653D0# #Rectangle 13"/>
              <p:cNvSpPr>
                <a:spLocks noChangeArrowhead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6547866" y="1276512"/>
                <a:ext cx="1731418" cy="3064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just" eaLnBrk="1" hangingPunct="1">
                  <a:spcBef>
                    <a:spcPct val="0"/>
                  </a:spcBef>
                  <a:buNone/>
                  <a:defRPr/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自动计时，我的电子书架</a:t>
                </a:r>
              </a:p>
            </p:txBody>
          </p:sp>
        </p:grpSp>
      </p:grpSp>
      <p:sp>
        <p:nvSpPr>
          <p:cNvPr id="33" name="TextBox 32"/>
          <p:cNvSpPr txBox="1"/>
          <p:nvPr/>
        </p:nvSpPr>
        <p:spPr>
          <a:xfrm>
            <a:off x="193675" y="5397977"/>
            <a:ext cx="6026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E9282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日报、时间跟踪、读书记录自动化管理</a:t>
            </a:r>
          </a:p>
          <a:p>
            <a:pPr algn="ctr"/>
            <a:r>
              <a:rPr lang="zh-CN" altLang="en-US" sz="2400" b="1" dirty="0">
                <a:solidFill>
                  <a:srgbClr val="E9282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All-in-One </a:t>
            </a:r>
            <a:endParaRPr lang="zh-CN" altLang="en-US" sz="2400" b="1" dirty="0">
              <a:solidFill>
                <a:srgbClr val="E9282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>
            <p:custDataLst>
              <p:tags r:id="rId4"/>
            </p:custDataLst>
          </p:nvPr>
        </p:nvGrpSpPr>
        <p:grpSpPr>
          <a:xfrm rot="18900000">
            <a:off x="7437632" y="2668646"/>
            <a:ext cx="163294" cy="163294"/>
            <a:chOff x="4283968" y="5233764"/>
            <a:chExt cx="360040" cy="360040"/>
          </a:xfrm>
        </p:grpSpPr>
        <p:cxnSp>
          <p:nvCxnSpPr>
            <p:cNvPr id="36" name="直接连接符 35"/>
            <p:cNvCxnSpPr/>
            <p:nvPr>
              <p:custDataLst>
                <p:tags r:id="rId10"/>
              </p:custDataLst>
            </p:nvPr>
          </p:nvCxnSpPr>
          <p:spPr>
            <a:xfrm>
              <a:off x="4283968" y="5233764"/>
              <a:ext cx="0" cy="36004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>
              <p:custDataLst>
                <p:tags r:id="rId11"/>
              </p:custDataLst>
            </p:nvPr>
          </p:nvCxnSpPr>
          <p:spPr>
            <a:xfrm rot="5400000">
              <a:off x="4463988" y="5413784"/>
              <a:ext cx="0" cy="36004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/>
          <p:cNvGrpSpPr/>
          <p:nvPr>
            <p:custDataLst>
              <p:tags r:id="rId5"/>
            </p:custDataLst>
          </p:nvPr>
        </p:nvGrpSpPr>
        <p:grpSpPr>
          <a:xfrm rot="18900000">
            <a:off x="7437632" y="3990998"/>
            <a:ext cx="163294" cy="163294"/>
            <a:chOff x="4283968" y="5233764"/>
            <a:chExt cx="360040" cy="360040"/>
          </a:xfrm>
        </p:grpSpPr>
        <p:cxnSp>
          <p:nvCxnSpPr>
            <p:cNvPr id="39" name="直接连接符 38"/>
            <p:cNvCxnSpPr/>
            <p:nvPr>
              <p:custDataLst>
                <p:tags r:id="rId8"/>
              </p:custDataLst>
            </p:nvPr>
          </p:nvCxnSpPr>
          <p:spPr>
            <a:xfrm>
              <a:off x="4283968" y="5233764"/>
              <a:ext cx="0" cy="36004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>
              <p:custDataLst>
                <p:tags r:id="rId9"/>
              </p:custDataLst>
            </p:nvPr>
          </p:nvCxnSpPr>
          <p:spPr>
            <a:xfrm rot="5400000">
              <a:off x="4463988" y="5413784"/>
              <a:ext cx="0" cy="36004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notion 展示">
            <a:hlinkClick r:id="" action="ppaction://media"/>
          </p:cNvPr>
          <p:cNvPicPr/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3"/>
          <a:stretch>
            <a:fillRect/>
          </a:stretch>
        </p:blipFill>
        <p:spPr>
          <a:xfrm>
            <a:off x="302895" y="1692910"/>
            <a:ext cx="5887720" cy="345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 fullScrn="1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迭代反思</a:t>
            </a:r>
            <a:r>
              <a:rPr lang="en-US" altLang="zh-CN" dirty="0"/>
              <a:t>——</a:t>
            </a:r>
            <a:r>
              <a:rPr lang="zh-CN" altLang="en-US" dirty="0"/>
              <a:t>工作方法反思</a:t>
            </a:r>
          </a:p>
        </p:txBody>
      </p:sp>
      <p:sp>
        <p:nvSpPr>
          <p:cNvPr id="102" name="文本框 101"/>
          <p:cNvSpPr txBox="1"/>
          <p:nvPr/>
        </p:nvSpPr>
        <p:spPr>
          <a:xfrm>
            <a:off x="193358" y="1024891"/>
            <a:ext cx="699706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工作方法：</a:t>
            </a:r>
            <a:r>
              <a:rPr lang="zh-CN" altLang="en-US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盲目</a:t>
            </a:r>
            <a:r>
              <a:rPr lang="en-US" altLang="zh-CN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-&gt; </a:t>
            </a:r>
            <a:r>
              <a:rPr lang="zh-CN" altLang="en-US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借力</a:t>
            </a:r>
          </a:p>
        </p:txBody>
      </p:sp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6144239" y="1968403"/>
            <a:ext cx="2435756" cy="1079946"/>
            <a:chOff x="6137721" y="568403"/>
            <a:chExt cx="2435756" cy="1079946"/>
          </a:xfrm>
        </p:grpSpPr>
        <p:sp>
          <p:nvSpPr>
            <p:cNvPr id="15" name="矩形 14"/>
            <p:cNvSpPr/>
            <p:nvPr>
              <p:custDataLst>
                <p:tags r:id="rId15"/>
              </p:custDataLst>
            </p:nvPr>
          </p:nvSpPr>
          <p:spPr>
            <a:xfrm>
              <a:off x="6137721" y="568403"/>
              <a:ext cx="2435756" cy="1079946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70"/>
            </a:p>
          </p:txBody>
        </p:sp>
        <p:sp>
          <p:nvSpPr>
            <p:cNvPr id="17" name="TextBox 16"/>
            <p:cNvSpPr txBox="1"/>
            <p:nvPr>
              <p:custDataLst>
                <p:tags r:id="rId16"/>
              </p:custDataLst>
            </p:nvPr>
          </p:nvSpPr>
          <p:spPr>
            <a:xfrm>
              <a:off x="6484329" y="907237"/>
              <a:ext cx="1595309" cy="4310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遇到新问题</a:t>
              </a:r>
            </a:p>
          </p:txBody>
        </p:sp>
      </p:grpSp>
      <p:grpSp>
        <p:nvGrpSpPr>
          <p:cNvPr id="22" name="组合 21"/>
          <p:cNvGrpSpPr/>
          <p:nvPr>
            <p:custDataLst>
              <p:tags r:id="rId2"/>
            </p:custDataLst>
          </p:nvPr>
        </p:nvGrpSpPr>
        <p:grpSpPr>
          <a:xfrm>
            <a:off x="6144239" y="3290754"/>
            <a:ext cx="2435756" cy="1079946"/>
            <a:chOff x="6137721" y="2051523"/>
            <a:chExt cx="2435756" cy="1079946"/>
          </a:xfrm>
          <a:solidFill>
            <a:srgbClr val="CA270B"/>
          </a:solidFill>
        </p:grpSpPr>
        <p:sp>
          <p:nvSpPr>
            <p:cNvPr id="23" name="矩形 22"/>
            <p:cNvSpPr/>
            <p:nvPr>
              <p:custDataLst>
                <p:tags r:id="rId13"/>
              </p:custDataLst>
            </p:nvPr>
          </p:nvSpPr>
          <p:spPr>
            <a:xfrm>
              <a:off x="6137721" y="2051523"/>
              <a:ext cx="2435756" cy="1079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70"/>
            </a:p>
          </p:txBody>
        </p:sp>
        <p:sp>
          <p:nvSpPr>
            <p:cNvPr id="25" name="TextBox 24"/>
            <p:cNvSpPr txBox="1"/>
            <p:nvPr>
              <p:custDataLst>
                <p:tags r:id="rId14"/>
              </p:custDataLst>
            </p:nvPr>
          </p:nvSpPr>
          <p:spPr>
            <a:xfrm>
              <a:off x="6515941" y="2383055"/>
              <a:ext cx="1595309" cy="43101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找到对的人</a:t>
              </a:r>
            </a:p>
          </p:txBody>
        </p:sp>
      </p:grpSp>
      <p:grpSp>
        <p:nvGrpSpPr>
          <p:cNvPr id="27" name="组合 26"/>
          <p:cNvGrpSpPr/>
          <p:nvPr>
            <p:custDataLst>
              <p:tags r:id="rId3"/>
            </p:custDataLst>
          </p:nvPr>
        </p:nvGrpSpPr>
        <p:grpSpPr>
          <a:xfrm>
            <a:off x="6144239" y="4613107"/>
            <a:ext cx="2435756" cy="1079946"/>
            <a:chOff x="6137721" y="3534643"/>
            <a:chExt cx="2435756" cy="1079946"/>
          </a:xfrm>
        </p:grpSpPr>
        <p:sp>
          <p:nvSpPr>
            <p:cNvPr id="28" name="矩形 27"/>
            <p:cNvSpPr/>
            <p:nvPr>
              <p:custDataLst>
                <p:tags r:id="rId11"/>
              </p:custDataLst>
            </p:nvPr>
          </p:nvSpPr>
          <p:spPr>
            <a:xfrm>
              <a:off x="6137721" y="3534643"/>
              <a:ext cx="2435756" cy="1079946"/>
            </a:xfrm>
            <a:prstGeom prst="rect">
              <a:avLst/>
            </a:prstGeom>
            <a:solidFill>
              <a:srgbClr val="BD1B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70"/>
            </a:p>
          </p:txBody>
        </p:sp>
        <p:sp>
          <p:nvSpPr>
            <p:cNvPr id="30" name="TextBox 29"/>
            <p:cNvSpPr txBox="1"/>
            <p:nvPr>
              <p:custDataLst>
                <p:tags r:id="rId12"/>
              </p:custDataLst>
            </p:nvPr>
          </p:nvSpPr>
          <p:spPr>
            <a:xfrm>
              <a:off x="6307344" y="3858396"/>
              <a:ext cx="2159566" cy="4310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整合答案再验证</a:t>
              </a: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630555" y="5982335"/>
            <a:ext cx="794956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rgbClr val="E9282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独立解决问题：给出答案、阐述依据，再求证</a:t>
            </a:r>
          </a:p>
        </p:txBody>
      </p:sp>
      <p:grpSp>
        <p:nvGrpSpPr>
          <p:cNvPr id="35" name="组合 34"/>
          <p:cNvGrpSpPr/>
          <p:nvPr>
            <p:custDataLst>
              <p:tags r:id="rId4"/>
            </p:custDataLst>
          </p:nvPr>
        </p:nvGrpSpPr>
        <p:grpSpPr>
          <a:xfrm rot="18900000">
            <a:off x="7280469" y="3037104"/>
            <a:ext cx="163294" cy="163294"/>
            <a:chOff x="4283968" y="5233764"/>
            <a:chExt cx="360040" cy="360040"/>
          </a:xfrm>
        </p:grpSpPr>
        <p:cxnSp>
          <p:nvCxnSpPr>
            <p:cNvPr id="36" name="直接连接符 35"/>
            <p:cNvCxnSpPr/>
            <p:nvPr>
              <p:custDataLst>
                <p:tags r:id="rId9"/>
              </p:custDataLst>
            </p:nvPr>
          </p:nvCxnSpPr>
          <p:spPr>
            <a:xfrm>
              <a:off x="4283968" y="5233764"/>
              <a:ext cx="0" cy="36004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>
              <p:custDataLst>
                <p:tags r:id="rId10"/>
              </p:custDataLst>
            </p:nvPr>
          </p:nvCxnSpPr>
          <p:spPr>
            <a:xfrm rot="5400000">
              <a:off x="4463988" y="5413784"/>
              <a:ext cx="0" cy="36004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/>
          <p:cNvGrpSpPr/>
          <p:nvPr>
            <p:custDataLst>
              <p:tags r:id="rId5"/>
            </p:custDataLst>
          </p:nvPr>
        </p:nvGrpSpPr>
        <p:grpSpPr>
          <a:xfrm rot="18900000">
            <a:off x="7280469" y="4359456"/>
            <a:ext cx="163294" cy="163294"/>
            <a:chOff x="4283968" y="5233764"/>
            <a:chExt cx="360040" cy="360040"/>
          </a:xfrm>
        </p:grpSpPr>
        <p:cxnSp>
          <p:nvCxnSpPr>
            <p:cNvPr id="39" name="直接连接符 38"/>
            <p:cNvCxnSpPr/>
            <p:nvPr>
              <p:custDataLst>
                <p:tags r:id="rId7"/>
              </p:custDataLst>
            </p:nvPr>
          </p:nvCxnSpPr>
          <p:spPr>
            <a:xfrm>
              <a:off x="4283968" y="5233764"/>
              <a:ext cx="0" cy="36004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>
              <p:custDataLst>
                <p:tags r:id="rId8"/>
              </p:custDataLst>
            </p:nvPr>
          </p:nvCxnSpPr>
          <p:spPr>
            <a:xfrm rot="5400000">
              <a:off x="4463988" y="5413784"/>
              <a:ext cx="0" cy="36004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630555" y="1779905"/>
            <a:ext cx="1871445" cy="4050000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0" name="图片 99"/>
          <p:cNvPicPr/>
          <p:nvPr>
            <p:custDataLst>
              <p:tags r:id="rId6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4381500" y="3238500"/>
            <a:ext cx="381000" cy="381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3545840" y="1779905"/>
            <a:ext cx="1871445" cy="4050000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65300" y="2393950"/>
            <a:ext cx="2578100" cy="2705101"/>
            <a:chOff x="2353733" y="2048933"/>
            <a:chExt cx="3437467" cy="3606801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8" t="6420" r="25362" b="37818"/>
            <a:stretch>
              <a:fillRect/>
            </a:stretch>
          </p:blipFill>
          <p:spPr>
            <a:xfrm>
              <a:off x="2353733" y="2048933"/>
              <a:ext cx="3437467" cy="3606801"/>
            </a:xfrm>
            <a:prstGeom prst="rect">
              <a:avLst/>
            </a:prstGeom>
          </p:spPr>
        </p:pic>
        <p:sp>
          <p:nvSpPr>
            <p:cNvPr id="14" name="TextBox 4"/>
            <p:cNvSpPr txBox="1"/>
            <p:nvPr/>
          </p:nvSpPr>
          <p:spPr>
            <a:xfrm>
              <a:off x="3315968" y="2765306"/>
              <a:ext cx="1021456" cy="11488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5000" b="1" dirty="0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3</a:t>
              </a:r>
              <a:endParaRPr lang="zh-CN" altLang="en-US" sz="50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2" name="_3"/>
          <p:cNvSpPr/>
          <p:nvPr/>
        </p:nvSpPr>
        <p:spPr>
          <a:xfrm>
            <a:off x="4194635" y="2804862"/>
            <a:ext cx="2492990" cy="78483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zh-CN" altLang="en-US" sz="4500" b="1" dirty="0">
                <a:gradFill>
                  <a:gsLst>
                    <a:gs pos="0">
                      <a:srgbClr val="BC4D14"/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不足之处</a:t>
            </a:r>
          </a:p>
        </p:txBody>
      </p:sp>
      <p:sp>
        <p:nvSpPr>
          <p:cNvPr id="6" name="10"/>
          <p:cNvSpPr/>
          <p:nvPr>
            <p:custDataLst>
              <p:tags r:id="rId1"/>
            </p:custDataLst>
          </p:nvPr>
        </p:nvSpPr>
        <p:spPr>
          <a:xfrm>
            <a:off x="4230815" y="3624260"/>
            <a:ext cx="881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存在不足</a:t>
            </a:r>
            <a:endParaRPr lang="en-US" altLang="zh-CN" sz="12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10"/>
          <p:cNvSpPr/>
          <p:nvPr>
            <p:custDataLst>
              <p:tags r:id="rId2"/>
            </p:custDataLst>
          </p:nvPr>
        </p:nvSpPr>
        <p:spPr>
          <a:xfrm>
            <a:off x="5017157" y="3624260"/>
            <a:ext cx="881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改善对策</a:t>
            </a:r>
            <a:endParaRPr lang="en-US" altLang="zh-CN" sz="12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直接连接符 75"/>
          <p:cNvCxnSpPr/>
          <p:nvPr/>
        </p:nvCxnSpPr>
        <p:spPr>
          <a:xfrm>
            <a:off x="6772679" y="2069617"/>
            <a:ext cx="0" cy="8478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5312897" y="4772014"/>
            <a:ext cx="0" cy="8478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2393331" y="4772014"/>
            <a:ext cx="0" cy="8478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3853114" y="2069617"/>
            <a:ext cx="0" cy="8478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2543175" y="5041900"/>
            <a:ext cx="2438400" cy="13462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1450" indent="-171450" algn="l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缺乏对目前四条业务线市场容量的清晰了解，难以准确评估市场的潜在规模。</a:t>
            </a:r>
          </a:p>
          <a:p>
            <a:pPr marL="171450" indent="-171450" algn="l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对于我们在市场中的占有量缺乏具体数据，没有深入分析市场份额的具体情况。</a:t>
            </a:r>
          </a:p>
          <a:p>
            <a:pPr marL="171450" indent="-171450" algn="l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对于与各地市客户的合作关系了解不够详细，缺乏对合作历史、合同签订情况以及客户满意度的全面了解。</a:t>
            </a:r>
          </a:p>
        </p:txBody>
      </p:sp>
      <p:sp>
        <p:nvSpPr>
          <p:cNvPr id="60" name="菱形 59"/>
          <p:cNvSpPr/>
          <p:nvPr/>
        </p:nvSpPr>
        <p:spPr>
          <a:xfrm>
            <a:off x="1459237" y="3143396"/>
            <a:ext cx="1868189" cy="1868187"/>
          </a:xfrm>
          <a:prstGeom prst="diamond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TextBox 47"/>
          <p:cNvSpPr txBox="1"/>
          <p:nvPr/>
        </p:nvSpPr>
        <p:spPr>
          <a:xfrm flipH="1">
            <a:off x="1957065" y="3730753"/>
            <a:ext cx="872532" cy="69347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>
            <a:defPPr>
              <a:defRPr lang="zh-CN"/>
            </a:defPPr>
            <a:lvl1pPr algn="ctr">
              <a:defRPr sz="2000" b="1" cap="all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100" dirty="0"/>
              <a:t>市场情况不清</a:t>
            </a:r>
          </a:p>
        </p:txBody>
      </p:sp>
      <p:sp>
        <p:nvSpPr>
          <p:cNvPr id="62" name="菱形 61"/>
          <p:cNvSpPr/>
          <p:nvPr/>
        </p:nvSpPr>
        <p:spPr>
          <a:xfrm>
            <a:off x="2919019" y="2567332"/>
            <a:ext cx="1868189" cy="1868187"/>
          </a:xfrm>
          <a:prstGeom prst="diamond">
            <a:avLst/>
          </a:prstGeom>
          <a:solidFill>
            <a:srgbClr val="BD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TextBox 50"/>
          <p:cNvSpPr txBox="1"/>
          <p:nvPr/>
        </p:nvSpPr>
        <p:spPr>
          <a:xfrm flipH="1">
            <a:off x="3337230" y="3150229"/>
            <a:ext cx="1031768" cy="70239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>
            <a:defPPr>
              <a:defRPr lang="zh-CN"/>
            </a:defPPr>
            <a:lvl1pPr algn="ctr">
              <a:defRPr sz="2400" b="1" cap="all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100" dirty="0"/>
              <a:t>对手认识不够</a:t>
            </a:r>
          </a:p>
        </p:txBody>
      </p:sp>
      <p:sp>
        <p:nvSpPr>
          <p:cNvPr id="64" name="菱形 63"/>
          <p:cNvSpPr/>
          <p:nvPr/>
        </p:nvSpPr>
        <p:spPr>
          <a:xfrm>
            <a:off x="4378802" y="3143396"/>
            <a:ext cx="1868189" cy="1868187"/>
          </a:xfrm>
          <a:prstGeom prst="diamond">
            <a:avLst/>
          </a:prstGeom>
          <a:solidFill>
            <a:srgbClr val="BD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TextBox 53"/>
          <p:cNvSpPr txBox="1"/>
          <p:nvPr/>
        </p:nvSpPr>
        <p:spPr>
          <a:xfrm flipH="1">
            <a:off x="4809728" y="3727240"/>
            <a:ext cx="1006338" cy="70049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>
            <a:defPPr>
              <a:defRPr lang="zh-CN"/>
            </a:defPPr>
            <a:lvl1pPr algn="ctr">
              <a:defRPr sz="2400" b="1" cap="all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100" dirty="0"/>
              <a:t>成果</a:t>
            </a:r>
          </a:p>
          <a:p>
            <a:r>
              <a:rPr lang="zh-CN" altLang="en-US" sz="2100" dirty="0"/>
              <a:t>不明显</a:t>
            </a:r>
          </a:p>
        </p:txBody>
      </p:sp>
      <p:sp>
        <p:nvSpPr>
          <p:cNvPr id="66" name="菱形 65"/>
          <p:cNvSpPr/>
          <p:nvPr/>
        </p:nvSpPr>
        <p:spPr>
          <a:xfrm>
            <a:off x="5838585" y="2567332"/>
            <a:ext cx="1868189" cy="1868187"/>
          </a:xfrm>
          <a:prstGeom prst="diamond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TextBox 56"/>
          <p:cNvSpPr txBox="1"/>
          <p:nvPr/>
        </p:nvSpPr>
        <p:spPr>
          <a:xfrm flipH="1">
            <a:off x="6272556" y="3166564"/>
            <a:ext cx="1000247" cy="67727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>
            <a:defPPr>
              <a:defRPr lang="zh-CN"/>
            </a:defPPr>
            <a:lvl1pPr algn="ctr">
              <a:defRPr sz="2400" b="1" cap="all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100" dirty="0"/>
              <a:t>思路</a:t>
            </a:r>
          </a:p>
          <a:p>
            <a:r>
              <a:rPr lang="zh-CN" altLang="en-US" sz="2100" dirty="0"/>
              <a:t>不清晰</a:t>
            </a:r>
          </a:p>
        </p:txBody>
      </p:sp>
      <p:sp>
        <p:nvSpPr>
          <p:cNvPr id="68" name="Rectangle 13" descr="FD1DDF730CE4456e89755B07FE1653D0# #Rectangle 13"/>
          <p:cNvSpPr>
            <a:spLocks noChangeArrowheads="1"/>
          </p:cNvSpPr>
          <p:nvPr/>
        </p:nvSpPr>
        <p:spPr bwMode="auto">
          <a:xfrm flipH="1">
            <a:off x="1459230" y="1514475"/>
            <a:ext cx="2214880" cy="1153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1450" indent="-171450" algn="l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对于竞争对手的市场份额、营销策略以及产品特点了解不够，影响对市场竞争态势的全面判断。</a:t>
            </a:r>
          </a:p>
          <a:p>
            <a:pPr marL="171450" indent="-171450" algn="l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对竞争对手的市场定位、目标客户以及技术服务差异化等方面的认知不足。</a:t>
            </a:r>
          </a:p>
        </p:txBody>
      </p:sp>
      <p:sp>
        <p:nvSpPr>
          <p:cNvPr id="69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5474970" y="5071745"/>
            <a:ext cx="1984375" cy="1153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1450" indent="-1714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在项目推动方面表现不够明显，缺乏在短时间内推动项目进展的能力。</a:t>
            </a:r>
          </a:p>
          <a:p>
            <a:pPr marL="171450" indent="-1714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在工作中可能存在目标设定不够清晰、执行计划不够具体的问题，导致成果不够明显。</a:t>
            </a:r>
          </a:p>
        </p:txBody>
      </p:sp>
      <p:sp>
        <p:nvSpPr>
          <p:cNvPr id="70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4672965" y="1899285"/>
            <a:ext cx="1942465" cy="7689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1450" indent="-1714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缺乏目标导向的思维，导致工作行动不够有针对性。</a:t>
            </a:r>
          </a:p>
          <a:p>
            <a:pPr marL="171450" indent="-1714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在面对困难或挑战时，没有养成先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思考再行动的习惯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71" name="菱形 70"/>
          <p:cNvSpPr/>
          <p:nvPr/>
        </p:nvSpPr>
        <p:spPr>
          <a:xfrm>
            <a:off x="959141" y="3125067"/>
            <a:ext cx="872783" cy="872781"/>
          </a:xfrm>
          <a:prstGeom prst="diamond">
            <a:avLst/>
          </a:prstGeom>
          <a:solidFill>
            <a:srgbClr val="BD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菱形 71"/>
          <p:cNvSpPr/>
          <p:nvPr/>
        </p:nvSpPr>
        <p:spPr>
          <a:xfrm>
            <a:off x="7345992" y="3562738"/>
            <a:ext cx="872783" cy="872781"/>
          </a:xfrm>
          <a:prstGeom prst="diamond">
            <a:avLst/>
          </a:prstGeom>
          <a:solidFill>
            <a:srgbClr val="BD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存在不足</a:t>
            </a:r>
            <a:r>
              <a:rPr lang="en-US" altLang="zh-CN" dirty="0"/>
              <a:t>——</a:t>
            </a:r>
            <a:r>
              <a:rPr lang="zh-CN" altLang="en-US" dirty="0"/>
              <a:t>认识上的问题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161118" y="2422008"/>
            <a:ext cx="1588613" cy="1795817"/>
            <a:chOff x="1548157" y="2086343"/>
            <a:chExt cx="2118151" cy="2394423"/>
          </a:xfrm>
        </p:grpSpPr>
        <p:sp>
          <p:nvSpPr>
            <p:cNvPr id="56" name="任意多边形 55"/>
            <p:cNvSpPr/>
            <p:nvPr/>
          </p:nvSpPr>
          <p:spPr>
            <a:xfrm>
              <a:off x="1548157" y="2086343"/>
              <a:ext cx="2118151" cy="2394423"/>
            </a:xfrm>
            <a:custGeom>
              <a:avLst/>
              <a:gdLst/>
              <a:ahLst/>
              <a:cxnLst/>
              <a:rect l="0" t="0" r="0" b="0"/>
              <a:pathLst>
                <a:path w="1710289" h="1933364">
                  <a:moveTo>
                    <a:pt x="0" y="966682"/>
                  </a:moveTo>
                  <a:cubicBezTo>
                    <a:pt x="0" y="432776"/>
                    <a:pt x="437899" y="0"/>
                    <a:pt x="978074" y="0"/>
                  </a:cubicBezTo>
                  <a:cubicBezTo>
                    <a:pt x="1269344" y="0"/>
                    <a:pt x="1530876" y="125831"/>
                    <a:pt x="1710289" y="325490"/>
                  </a:cubicBezTo>
                  <a:cubicBezTo>
                    <a:pt x="1710289" y="325490"/>
                    <a:pt x="1459952" y="557021"/>
                    <a:pt x="1457756" y="966682"/>
                  </a:cubicBezTo>
                  <a:cubicBezTo>
                    <a:pt x="1455552" y="1376345"/>
                    <a:pt x="1710289" y="1607719"/>
                    <a:pt x="1710289" y="1607719"/>
                  </a:cubicBezTo>
                  <a:cubicBezTo>
                    <a:pt x="1530876" y="1807379"/>
                    <a:pt x="1269344" y="1933364"/>
                    <a:pt x="978074" y="1933364"/>
                  </a:cubicBezTo>
                  <a:cubicBezTo>
                    <a:pt x="437899" y="1933364"/>
                    <a:pt x="0" y="1500483"/>
                    <a:pt x="0" y="966682"/>
                  </a:cubicBezTo>
                  <a:close/>
                </a:path>
              </a:pathLst>
            </a:custGeom>
            <a:solidFill>
              <a:srgbClr val="595959"/>
            </a:solidFill>
            <a:ln w="7600" cap="flat">
              <a:noFill/>
              <a:bevel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350"/>
            </a:p>
          </p:txBody>
        </p:sp>
        <p:sp>
          <p:nvSpPr>
            <p:cNvPr id="41" name="椭圆 27"/>
            <p:cNvSpPr/>
            <p:nvPr/>
          </p:nvSpPr>
          <p:spPr>
            <a:xfrm>
              <a:off x="2282403" y="2622247"/>
              <a:ext cx="688458" cy="622944"/>
            </a:xfrm>
            <a:custGeom>
              <a:avLst/>
              <a:gdLst>
                <a:gd name="connsiteX0" fmla="*/ 407586 w 606580"/>
                <a:gd name="connsiteY0" fmla="*/ 252695 h 548858"/>
                <a:gd name="connsiteX1" fmla="*/ 502285 w 606580"/>
                <a:gd name="connsiteY1" fmla="*/ 252695 h 548858"/>
                <a:gd name="connsiteX2" fmla="*/ 502285 w 606580"/>
                <a:gd name="connsiteY2" fmla="*/ 346759 h 548858"/>
                <a:gd name="connsiteX3" fmla="*/ 407586 w 606580"/>
                <a:gd name="connsiteY3" fmla="*/ 346759 h 548858"/>
                <a:gd name="connsiteX4" fmla="*/ 104296 w 606580"/>
                <a:gd name="connsiteY4" fmla="*/ 205698 h 548858"/>
                <a:gd name="connsiteX5" fmla="*/ 199065 w 606580"/>
                <a:gd name="connsiteY5" fmla="*/ 205698 h 548858"/>
                <a:gd name="connsiteX6" fmla="*/ 199065 w 606580"/>
                <a:gd name="connsiteY6" fmla="*/ 346758 h 548858"/>
                <a:gd name="connsiteX7" fmla="*/ 104296 w 606580"/>
                <a:gd name="connsiteY7" fmla="*/ 346758 h 548858"/>
                <a:gd name="connsiteX8" fmla="*/ 255870 w 606580"/>
                <a:gd name="connsiteY8" fmla="*/ 96040 h 548858"/>
                <a:gd name="connsiteX9" fmla="*/ 350710 w 606580"/>
                <a:gd name="connsiteY9" fmla="*/ 96040 h 548858"/>
                <a:gd name="connsiteX10" fmla="*/ 350710 w 606580"/>
                <a:gd name="connsiteY10" fmla="*/ 346759 h 548858"/>
                <a:gd name="connsiteX11" fmla="*/ 255870 w 606580"/>
                <a:gd name="connsiteY11" fmla="*/ 346759 h 548858"/>
                <a:gd name="connsiteX12" fmla="*/ 37882 w 606580"/>
                <a:gd name="connsiteY12" fmla="*/ 37913 h 548858"/>
                <a:gd name="connsiteX13" fmla="*/ 37882 w 606580"/>
                <a:gd name="connsiteY13" fmla="*/ 405363 h 548858"/>
                <a:gd name="connsiteX14" fmla="*/ 568698 w 606580"/>
                <a:gd name="connsiteY14" fmla="*/ 405363 h 548858"/>
                <a:gd name="connsiteX15" fmla="*/ 568698 w 606580"/>
                <a:gd name="connsiteY15" fmla="*/ 37913 h 548858"/>
                <a:gd name="connsiteX16" fmla="*/ 18941 w 606580"/>
                <a:gd name="connsiteY16" fmla="*/ 0 h 548858"/>
                <a:gd name="connsiteX17" fmla="*/ 587639 w 606580"/>
                <a:gd name="connsiteY17" fmla="*/ 0 h 548858"/>
                <a:gd name="connsiteX18" fmla="*/ 606580 w 606580"/>
                <a:gd name="connsiteY18" fmla="*/ 18910 h 548858"/>
                <a:gd name="connsiteX19" fmla="*/ 606580 w 606580"/>
                <a:gd name="connsiteY19" fmla="*/ 424274 h 548858"/>
                <a:gd name="connsiteX20" fmla="*/ 587639 w 606580"/>
                <a:gd name="connsiteY20" fmla="*/ 443184 h 548858"/>
                <a:gd name="connsiteX21" fmla="*/ 322278 w 606580"/>
                <a:gd name="connsiteY21" fmla="*/ 443184 h 548858"/>
                <a:gd name="connsiteX22" fmla="*/ 322278 w 606580"/>
                <a:gd name="connsiteY22" fmla="*/ 511038 h 548858"/>
                <a:gd name="connsiteX23" fmla="*/ 450223 w 606580"/>
                <a:gd name="connsiteY23" fmla="*/ 511038 h 548858"/>
                <a:gd name="connsiteX24" fmla="*/ 450223 w 606580"/>
                <a:gd name="connsiteY24" fmla="*/ 548858 h 548858"/>
                <a:gd name="connsiteX25" fmla="*/ 156357 w 606580"/>
                <a:gd name="connsiteY25" fmla="*/ 548858 h 548858"/>
                <a:gd name="connsiteX26" fmla="*/ 156357 w 606580"/>
                <a:gd name="connsiteY26" fmla="*/ 511038 h 548858"/>
                <a:gd name="connsiteX27" fmla="*/ 284302 w 606580"/>
                <a:gd name="connsiteY27" fmla="*/ 511038 h 548858"/>
                <a:gd name="connsiteX28" fmla="*/ 284302 w 606580"/>
                <a:gd name="connsiteY28" fmla="*/ 443184 h 548858"/>
                <a:gd name="connsiteX29" fmla="*/ 18941 w 606580"/>
                <a:gd name="connsiteY29" fmla="*/ 443184 h 548858"/>
                <a:gd name="connsiteX30" fmla="*/ 0 w 606580"/>
                <a:gd name="connsiteY30" fmla="*/ 424274 h 548858"/>
                <a:gd name="connsiteX31" fmla="*/ 0 w 606580"/>
                <a:gd name="connsiteY31" fmla="*/ 18910 h 548858"/>
                <a:gd name="connsiteX32" fmla="*/ 18941 w 606580"/>
                <a:gd name="connsiteY32" fmla="*/ 0 h 548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6580" h="548858">
                  <a:moveTo>
                    <a:pt x="407586" y="252695"/>
                  </a:moveTo>
                  <a:lnTo>
                    <a:pt x="502285" y="252695"/>
                  </a:lnTo>
                  <a:lnTo>
                    <a:pt x="502285" y="346759"/>
                  </a:lnTo>
                  <a:lnTo>
                    <a:pt x="407586" y="346759"/>
                  </a:lnTo>
                  <a:close/>
                  <a:moveTo>
                    <a:pt x="104296" y="205698"/>
                  </a:moveTo>
                  <a:lnTo>
                    <a:pt x="199065" y="205698"/>
                  </a:lnTo>
                  <a:lnTo>
                    <a:pt x="199065" y="346758"/>
                  </a:lnTo>
                  <a:lnTo>
                    <a:pt x="104296" y="346758"/>
                  </a:lnTo>
                  <a:close/>
                  <a:moveTo>
                    <a:pt x="255870" y="96040"/>
                  </a:moveTo>
                  <a:lnTo>
                    <a:pt x="350710" y="96040"/>
                  </a:lnTo>
                  <a:lnTo>
                    <a:pt x="350710" y="346759"/>
                  </a:lnTo>
                  <a:lnTo>
                    <a:pt x="255870" y="346759"/>
                  </a:lnTo>
                  <a:close/>
                  <a:moveTo>
                    <a:pt x="37882" y="37913"/>
                  </a:moveTo>
                  <a:lnTo>
                    <a:pt x="37882" y="405363"/>
                  </a:lnTo>
                  <a:lnTo>
                    <a:pt x="568698" y="405363"/>
                  </a:lnTo>
                  <a:lnTo>
                    <a:pt x="568698" y="37913"/>
                  </a:lnTo>
                  <a:close/>
                  <a:moveTo>
                    <a:pt x="18941" y="0"/>
                  </a:moveTo>
                  <a:lnTo>
                    <a:pt x="587639" y="0"/>
                  </a:lnTo>
                  <a:cubicBezTo>
                    <a:pt x="598038" y="0"/>
                    <a:pt x="606580" y="8528"/>
                    <a:pt x="606580" y="18910"/>
                  </a:cubicBezTo>
                  <a:lnTo>
                    <a:pt x="606580" y="424274"/>
                  </a:lnTo>
                  <a:cubicBezTo>
                    <a:pt x="606580" y="434656"/>
                    <a:pt x="598038" y="443184"/>
                    <a:pt x="587639" y="443184"/>
                  </a:cubicBezTo>
                  <a:lnTo>
                    <a:pt x="322278" y="443184"/>
                  </a:lnTo>
                  <a:lnTo>
                    <a:pt x="322278" y="511038"/>
                  </a:lnTo>
                  <a:lnTo>
                    <a:pt x="450223" y="511038"/>
                  </a:lnTo>
                  <a:lnTo>
                    <a:pt x="450223" y="548858"/>
                  </a:lnTo>
                  <a:lnTo>
                    <a:pt x="156357" y="548858"/>
                  </a:lnTo>
                  <a:lnTo>
                    <a:pt x="156357" y="511038"/>
                  </a:lnTo>
                  <a:lnTo>
                    <a:pt x="284302" y="511038"/>
                  </a:lnTo>
                  <a:lnTo>
                    <a:pt x="284302" y="443184"/>
                  </a:lnTo>
                  <a:lnTo>
                    <a:pt x="18941" y="443184"/>
                  </a:lnTo>
                  <a:cubicBezTo>
                    <a:pt x="8542" y="443184"/>
                    <a:pt x="0" y="434656"/>
                    <a:pt x="0" y="424274"/>
                  </a:cubicBezTo>
                  <a:lnTo>
                    <a:pt x="0" y="18910"/>
                  </a:lnTo>
                  <a:cubicBezTo>
                    <a:pt x="0" y="8528"/>
                    <a:pt x="8542" y="0"/>
                    <a:pt x="189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</p:grpSp>
      <p:sp>
        <p:nvSpPr>
          <p:cNvPr id="57" name="任意多边形 56"/>
          <p:cNvSpPr/>
          <p:nvPr/>
        </p:nvSpPr>
        <p:spPr>
          <a:xfrm>
            <a:off x="2831137" y="2422008"/>
            <a:ext cx="1588613" cy="1795817"/>
          </a:xfrm>
          <a:custGeom>
            <a:avLst/>
            <a:gdLst/>
            <a:ahLst/>
            <a:cxnLst/>
            <a:rect l="0" t="0" r="0" b="0"/>
            <a:pathLst>
              <a:path w="1710289" h="1933364">
                <a:moveTo>
                  <a:pt x="0" y="966682"/>
                </a:moveTo>
                <a:cubicBezTo>
                  <a:pt x="0" y="432776"/>
                  <a:pt x="437899" y="0"/>
                  <a:pt x="978074" y="0"/>
                </a:cubicBezTo>
                <a:cubicBezTo>
                  <a:pt x="1269344" y="0"/>
                  <a:pt x="1530876" y="125831"/>
                  <a:pt x="1710289" y="325490"/>
                </a:cubicBezTo>
                <a:cubicBezTo>
                  <a:pt x="1710289" y="325490"/>
                  <a:pt x="1459952" y="557021"/>
                  <a:pt x="1457756" y="966682"/>
                </a:cubicBezTo>
                <a:cubicBezTo>
                  <a:pt x="1455552" y="1376345"/>
                  <a:pt x="1710289" y="1607719"/>
                  <a:pt x="1710289" y="1607719"/>
                </a:cubicBezTo>
                <a:cubicBezTo>
                  <a:pt x="1530876" y="1807379"/>
                  <a:pt x="1269344" y="1933364"/>
                  <a:pt x="978074" y="1933364"/>
                </a:cubicBezTo>
                <a:cubicBezTo>
                  <a:pt x="437899" y="1933364"/>
                  <a:pt x="0" y="1500483"/>
                  <a:pt x="0" y="966682"/>
                </a:cubicBezTo>
                <a:close/>
              </a:path>
            </a:pathLst>
          </a:custGeom>
          <a:solidFill>
            <a:srgbClr val="BD1B1B"/>
          </a:solidFill>
          <a:ln w="7600" cap="flat">
            <a:noFill/>
            <a:beve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350"/>
          </a:p>
        </p:txBody>
      </p:sp>
      <p:sp>
        <p:nvSpPr>
          <p:cNvPr id="58" name="任意多边形 57"/>
          <p:cNvSpPr/>
          <p:nvPr/>
        </p:nvSpPr>
        <p:spPr>
          <a:xfrm>
            <a:off x="4501156" y="2422008"/>
            <a:ext cx="1588613" cy="1795817"/>
          </a:xfrm>
          <a:custGeom>
            <a:avLst/>
            <a:gdLst/>
            <a:ahLst/>
            <a:cxnLst/>
            <a:rect l="0" t="0" r="0" b="0"/>
            <a:pathLst>
              <a:path w="1710289" h="1933364">
                <a:moveTo>
                  <a:pt x="0" y="966682"/>
                </a:moveTo>
                <a:cubicBezTo>
                  <a:pt x="0" y="432776"/>
                  <a:pt x="437899" y="0"/>
                  <a:pt x="978074" y="0"/>
                </a:cubicBezTo>
                <a:cubicBezTo>
                  <a:pt x="1269344" y="0"/>
                  <a:pt x="1530876" y="125831"/>
                  <a:pt x="1710289" y="325490"/>
                </a:cubicBezTo>
                <a:cubicBezTo>
                  <a:pt x="1710289" y="325490"/>
                  <a:pt x="1459952" y="557021"/>
                  <a:pt x="1457756" y="966682"/>
                </a:cubicBezTo>
                <a:cubicBezTo>
                  <a:pt x="1455552" y="1376345"/>
                  <a:pt x="1710289" y="1607719"/>
                  <a:pt x="1710289" y="1607719"/>
                </a:cubicBezTo>
                <a:cubicBezTo>
                  <a:pt x="1530876" y="1807379"/>
                  <a:pt x="1269344" y="1933364"/>
                  <a:pt x="978074" y="1933364"/>
                </a:cubicBezTo>
                <a:cubicBezTo>
                  <a:pt x="437899" y="1933364"/>
                  <a:pt x="0" y="1500483"/>
                  <a:pt x="0" y="966682"/>
                </a:cubicBezTo>
                <a:close/>
              </a:path>
            </a:pathLst>
          </a:custGeom>
          <a:solidFill>
            <a:srgbClr val="595959"/>
          </a:solidFill>
          <a:ln w="7600" cap="flat">
            <a:noFill/>
            <a:beve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350"/>
          </a:p>
        </p:txBody>
      </p:sp>
      <p:sp>
        <p:nvSpPr>
          <p:cNvPr id="59" name="任意多边形 58"/>
          <p:cNvSpPr/>
          <p:nvPr/>
        </p:nvSpPr>
        <p:spPr>
          <a:xfrm>
            <a:off x="6171174" y="2422007"/>
            <a:ext cx="1811709" cy="1811715"/>
          </a:xfrm>
          <a:custGeom>
            <a:avLst/>
            <a:gdLst/>
            <a:ahLst/>
            <a:cxnLst/>
            <a:rect l="0" t="0" r="0" b="0"/>
            <a:pathLst>
              <a:path w="1950472" h="1950479">
                <a:moveTo>
                  <a:pt x="0" y="975240"/>
                </a:moveTo>
                <a:cubicBezTo>
                  <a:pt x="0" y="436631"/>
                  <a:pt x="436628" y="0"/>
                  <a:pt x="975240" y="0"/>
                </a:cubicBezTo>
                <a:cubicBezTo>
                  <a:pt x="1513844" y="0"/>
                  <a:pt x="1950472" y="436631"/>
                  <a:pt x="1950472" y="975240"/>
                </a:cubicBezTo>
                <a:cubicBezTo>
                  <a:pt x="1950472" y="1513852"/>
                  <a:pt x="1513844" y="1950479"/>
                  <a:pt x="975240" y="1950479"/>
                </a:cubicBezTo>
                <a:cubicBezTo>
                  <a:pt x="436628" y="1950479"/>
                  <a:pt x="0" y="1513852"/>
                  <a:pt x="0" y="975240"/>
                </a:cubicBezTo>
                <a:close/>
              </a:path>
            </a:pathLst>
          </a:custGeom>
          <a:solidFill>
            <a:srgbClr val="BD1B1B"/>
          </a:solidFill>
          <a:ln w="7600" cap="flat">
            <a:noFill/>
            <a:beve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350"/>
          </a:p>
        </p:txBody>
      </p:sp>
      <p:sp>
        <p:nvSpPr>
          <p:cNvPr id="61" name="椭圆 25"/>
          <p:cNvSpPr/>
          <p:nvPr/>
        </p:nvSpPr>
        <p:spPr>
          <a:xfrm>
            <a:off x="3394745" y="2804582"/>
            <a:ext cx="461395" cy="505918"/>
          </a:xfrm>
          <a:custGeom>
            <a:avLst/>
            <a:gdLst>
              <a:gd name="connsiteX0" fmla="*/ 130776 w 510187"/>
              <a:gd name="connsiteY0" fmla="*/ 398252 h 559418"/>
              <a:gd name="connsiteX1" fmla="*/ 180826 w 510187"/>
              <a:gd name="connsiteY1" fmla="*/ 398252 h 559418"/>
              <a:gd name="connsiteX2" fmla="*/ 195356 w 510187"/>
              <a:gd name="connsiteY2" fmla="*/ 420815 h 559418"/>
              <a:gd name="connsiteX3" fmla="*/ 140463 w 510187"/>
              <a:gd name="connsiteY3" fmla="*/ 420815 h 559418"/>
              <a:gd name="connsiteX4" fmla="*/ 48435 w 510187"/>
              <a:gd name="connsiteY4" fmla="*/ 535243 h 559418"/>
              <a:gd name="connsiteX5" fmla="*/ 461752 w 510187"/>
              <a:gd name="connsiteY5" fmla="*/ 535243 h 559418"/>
              <a:gd name="connsiteX6" fmla="*/ 369724 w 510187"/>
              <a:gd name="connsiteY6" fmla="*/ 420815 h 559418"/>
              <a:gd name="connsiteX7" fmla="*/ 316445 w 510187"/>
              <a:gd name="connsiteY7" fmla="*/ 420815 h 559418"/>
              <a:gd name="connsiteX8" fmla="*/ 329361 w 510187"/>
              <a:gd name="connsiteY8" fmla="*/ 398252 h 559418"/>
              <a:gd name="connsiteX9" fmla="*/ 381026 w 510187"/>
              <a:gd name="connsiteY9" fmla="*/ 398252 h 559418"/>
              <a:gd name="connsiteX10" fmla="*/ 510187 w 510187"/>
              <a:gd name="connsiteY10" fmla="*/ 559418 h 559418"/>
              <a:gd name="connsiteX11" fmla="*/ 0 w 510187"/>
              <a:gd name="connsiteY11" fmla="*/ 559418 h 559418"/>
              <a:gd name="connsiteX12" fmla="*/ 254964 w 510187"/>
              <a:gd name="connsiteY12" fmla="*/ 79000 h 559418"/>
              <a:gd name="connsiteX13" fmla="*/ 175836 w 510187"/>
              <a:gd name="connsiteY13" fmla="*/ 159612 h 559418"/>
              <a:gd name="connsiteX14" fmla="*/ 254964 w 510187"/>
              <a:gd name="connsiteY14" fmla="*/ 238611 h 559418"/>
              <a:gd name="connsiteX15" fmla="*/ 335706 w 510187"/>
              <a:gd name="connsiteY15" fmla="*/ 159612 h 559418"/>
              <a:gd name="connsiteX16" fmla="*/ 254964 w 510187"/>
              <a:gd name="connsiteY16" fmla="*/ 79000 h 559418"/>
              <a:gd name="connsiteX17" fmla="*/ 254964 w 510187"/>
              <a:gd name="connsiteY17" fmla="*/ 0 h 559418"/>
              <a:gd name="connsiteX18" fmla="*/ 414834 w 510187"/>
              <a:gd name="connsiteY18" fmla="*/ 159612 h 559418"/>
              <a:gd name="connsiteX19" fmla="*/ 254964 w 510187"/>
              <a:gd name="connsiteY19" fmla="*/ 478835 h 559418"/>
              <a:gd name="connsiteX20" fmla="*/ 95093 w 510187"/>
              <a:gd name="connsiteY20" fmla="*/ 159612 h 559418"/>
              <a:gd name="connsiteX21" fmla="*/ 254964 w 510187"/>
              <a:gd name="connsiteY21" fmla="*/ 0 h 559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10187" h="559418">
                <a:moveTo>
                  <a:pt x="130776" y="398252"/>
                </a:moveTo>
                <a:lnTo>
                  <a:pt x="180826" y="398252"/>
                </a:lnTo>
                <a:cubicBezTo>
                  <a:pt x="185669" y="404699"/>
                  <a:pt x="190513" y="412757"/>
                  <a:pt x="195356" y="420815"/>
                </a:cubicBezTo>
                <a:lnTo>
                  <a:pt x="140463" y="420815"/>
                </a:lnTo>
                <a:lnTo>
                  <a:pt x="48435" y="535243"/>
                </a:lnTo>
                <a:lnTo>
                  <a:pt x="461752" y="535243"/>
                </a:lnTo>
                <a:lnTo>
                  <a:pt x="369724" y="420815"/>
                </a:lnTo>
                <a:lnTo>
                  <a:pt x="316445" y="420815"/>
                </a:lnTo>
                <a:cubicBezTo>
                  <a:pt x="319674" y="412757"/>
                  <a:pt x="324518" y="404699"/>
                  <a:pt x="329361" y="398252"/>
                </a:cubicBezTo>
                <a:lnTo>
                  <a:pt x="381026" y="398252"/>
                </a:lnTo>
                <a:lnTo>
                  <a:pt x="510187" y="559418"/>
                </a:lnTo>
                <a:lnTo>
                  <a:pt x="0" y="559418"/>
                </a:lnTo>
                <a:close/>
                <a:moveTo>
                  <a:pt x="254964" y="79000"/>
                </a:moveTo>
                <a:cubicBezTo>
                  <a:pt x="211363" y="79000"/>
                  <a:pt x="175836" y="116081"/>
                  <a:pt x="175836" y="159612"/>
                </a:cubicBezTo>
                <a:cubicBezTo>
                  <a:pt x="175836" y="203142"/>
                  <a:pt x="211363" y="238611"/>
                  <a:pt x="254964" y="238611"/>
                </a:cubicBezTo>
                <a:cubicBezTo>
                  <a:pt x="300179" y="238611"/>
                  <a:pt x="335706" y="203142"/>
                  <a:pt x="335706" y="159612"/>
                </a:cubicBezTo>
                <a:cubicBezTo>
                  <a:pt x="335706" y="116081"/>
                  <a:pt x="300179" y="79000"/>
                  <a:pt x="254964" y="79000"/>
                </a:cubicBezTo>
                <a:close/>
                <a:moveTo>
                  <a:pt x="254964" y="0"/>
                </a:moveTo>
                <a:cubicBezTo>
                  <a:pt x="343781" y="0"/>
                  <a:pt x="414834" y="70939"/>
                  <a:pt x="414834" y="159612"/>
                </a:cubicBezTo>
                <a:cubicBezTo>
                  <a:pt x="414834" y="246673"/>
                  <a:pt x="254964" y="478835"/>
                  <a:pt x="254964" y="478835"/>
                </a:cubicBezTo>
                <a:cubicBezTo>
                  <a:pt x="254964" y="478835"/>
                  <a:pt x="95093" y="246673"/>
                  <a:pt x="95093" y="159612"/>
                </a:cubicBezTo>
                <a:cubicBezTo>
                  <a:pt x="95093" y="70939"/>
                  <a:pt x="167761" y="0"/>
                  <a:pt x="2549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sp>
        <p:nvSpPr>
          <p:cNvPr id="62" name="椭圆 43"/>
          <p:cNvSpPr/>
          <p:nvPr/>
        </p:nvSpPr>
        <p:spPr>
          <a:xfrm>
            <a:off x="5042503" y="2805110"/>
            <a:ext cx="505918" cy="504858"/>
          </a:xfrm>
          <a:custGeom>
            <a:avLst/>
            <a:gdLst>
              <a:gd name="connsiteX0" fmla="*/ 73141 w 606368"/>
              <a:gd name="connsiteY0" fmla="*/ 459099 h 605099"/>
              <a:gd name="connsiteX1" fmla="*/ 146282 w 606368"/>
              <a:gd name="connsiteY1" fmla="*/ 532099 h 605099"/>
              <a:gd name="connsiteX2" fmla="*/ 73141 w 606368"/>
              <a:gd name="connsiteY2" fmla="*/ 605099 h 605099"/>
              <a:gd name="connsiteX3" fmla="*/ 0 w 606368"/>
              <a:gd name="connsiteY3" fmla="*/ 532099 h 605099"/>
              <a:gd name="connsiteX4" fmla="*/ 73141 w 606368"/>
              <a:gd name="connsiteY4" fmla="*/ 459099 h 605099"/>
              <a:gd name="connsiteX5" fmla="*/ 90350 w 606368"/>
              <a:gd name="connsiteY5" fmla="*/ 311335 h 605099"/>
              <a:gd name="connsiteX6" fmla="*/ 286566 w 606368"/>
              <a:gd name="connsiteY6" fmla="*/ 507355 h 605099"/>
              <a:gd name="connsiteX7" fmla="*/ 245213 w 606368"/>
              <a:gd name="connsiteY7" fmla="*/ 548647 h 605099"/>
              <a:gd name="connsiteX8" fmla="*/ 203860 w 606368"/>
              <a:gd name="connsiteY8" fmla="*/ 507355 h 605099"/>
              <a:gd name="connsiteX9" fmla="*/ 90350 w 606368"/>
              <a:gd name="connsiteY9" fmla="*/ 393919 h 605099"/>
              <a:gd name="connsiteX10" fmla="*/ 48902 w 606368"/>
              <a:gd name="connsiteY10" fmla="*/ 352627 h 605099"/>
              <a:gd name="connsiteX11" fmla="*/ 90350 w 606368"/>
              <a:gd name="connsiteY11" fmla="*/ 311335 h 605099"/>
              <a:gd name="connsiteX12" fmla="*/ 112838 w 606368"/>
              <a:gd name="connsiteY12" fmla="*/ 158772 h 605099"/>
              <a:gd name="connsiteX13" fmla="*/ 439340 w 606368"/>
              <a:gd name="connsiteY13" fmla="*/ 484848 h 605099"/>
              <a:gd name="connsiteX14" fmla="*/ 397986 w 606368"/>
              <a:gd name="connsiteY14" fmla="*/ 526136 h 605099"/>
              <a:gd name="connsiteX15" fmla="*/ 356631 w 606368"/>
              <a:gd name="connsiteY15" fmla="*/ 484848 h 605099"/>
              <a:gd name="connsiteX16" fmla="*/ 112838 w 606368"/>
              <a:gd name="connsiteY16" fmla="*/ 241443 h 605099"/>
              <a:gd name="connsiteX17" fmla="*/ 71483 w 606368"/>
              <a:gd name="connsiteY17" fmla="*/ 200060 h 605099"/>
              <a:gd name="connsiteX18" fmla="*/ 112838 w 606368"/>
              <a:gd name="connsiteY18" fmla="*/ 158772 h 605099"/>
              <a:gd name="connsiteX19" fmla="*/ 121024 w 606368"/>
              <a:gd name="connsiteY19" fmla="*/ 0 h 605099"/>
              <a:gd name="connsiteX20" fmla="*/ 606368 w 606368"/>
              <a:gd name="connsiteY20" fmla="*/ 484702 h 605099"/>
              <a:gd name="connsiteX21" fmla="*/ 565012 w 606368"/>
              <a:gd name="connsiteY21" fmla="*/ 525995 h 605099"/>
              <a:gd name="connsiteX22" fmla="*/ 523656 w 606368"/>
              <a:gd name="connsiteY22" fmla="*/ 484702 h 605099"/>
              <a:gd name="connsiteX23" fmla="*/ 121024 w 606368"/>
              <a:gd name="connsiteY23" fmla="*/ 82586 h 605099"/>
              <a:gd name="connsiteX24" fmla="*/ 79668 w 606368"/>
              <a:gd name="connsiteY24" fmla="*/ 41293 h 605099"/>
              <a:gd name="connsiteX25" fmla="*/ 121024 w 606368"/>
              <a:gd name="connsiteY25" fmla="*/ 0 h 605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06368" h="605099">
                <a:moveTo>
                  <a:pt x="73141" y="459099"/>
                </a:moveTo>
                <a:cubicBezTo>
                  <a:pt x="113536" y="459099"/>
                  <a:pt x="146282" y="491782"/>
                  <a:pt x="146282" y="532099"/>
                </a:cubicBezTo>
                <a:cubicBezTo>
                  <a:pt x="146282" y="572416"/>
                  <a:pt x="113536" y="605099"/>
                  <a:pt x="73141" y="605099"/>
                </a:cubicBezTo>
                <a:cubicBezTo>
                  <a:pt x="32746" y="605099"/>
                  <a:pt x="0" y="572416"/>
                  <a:pt x="0" y="532099"/>
                </a:cubicBezTo>
                <a:cubicBezTo>
                  <a:pt x="0" y="491782"/>
                  <a:pt x="32746" y="459099"/>
                  <a:pt x="73141" y="459099"/>
                </a:cubicBezTo>
                <a:close/>
                <a:moveTo>
                  <a:pt x="90350" y="311335"/>
                </a:moveTo>
                <a:cubicBezTo>
                  <a:pt x="198584" y="311335"/>
                  <a:pt x="286566" y="399280"/>
                  <a:pt x="286566" y="507355"/>
                </a:cubicBezTo>
                <a:cubicBezTo>
                  <a:pt x="286566" y="530118"/>
                  <a:pt x="268103" y="548647"/>
                  <a:pt x="245213" y="548647"/>
                </a:cubicBezTo>
                <a:cubicBezTo>
                  <a:pt x="222417" y="548647"/>
                  <a:pt x="203860" y="530118"/>
                  <a:pt x="203860" y="507355"/>
                </a:cubicBezTo>
                <a:cubicBezTo>
                  <a:pt x="203860" y="444805"/>
                  <a:pt x="152898" y="393919"/>
                  <a:pt x="90350" y="393919"/>
                </a:cubicBezTo>
                <a:cubicBezTo>
                  <a:pt x="67459" y="393919"/>
                  <a:pt x="48902" y="375483"/>
                  <a:pt x="48902" y="352627"/>
                </a:cubicBezTo>
                <a:cubicBezTo>
                  <a:pt x="48902" y="329770"/>
                  <a:pt x="67459" y="311335"/>
                  <a:pt x="90350" y="311335"/>
                </a:cubicBezTo>
                <a:close/>
                <a:moveTo>
                  <a:pt x="112838" y="158772"/>
                </a:moveTo>
                <a:cubicBezTo>
                  <a:pt x="292857" y="158772"/>
                  <a:pt x="439340" y="305021"/>
                  <a:pt x="439340" y="484848"/>
                </a:cubicBezTo>
                <a:cubicBezTo>
                  <a:pt x="439340" y="507608"/>
                  <a:pt x="420783" y="526136"/>
                  <a:pt x="397986" y="526136"/>
                </a:cubicBezTo>
                <a:cubicBezTo>
                  <a:pt x="375095" y="526136"/>
                  <a:pt x="356631" y="507608"/>
                  <a:pt x="356631" y="484848"/>
                </a:cubicBezTo>
                <a:cubicBezTo>
                  <a:pt x="356631" y="350636"/>
                  <a:pt x="247263" y="241443"/>
                  <a:pt x="112838" y="241443"/>
                </a:cubicBezTo>
                <a:cubicBezTo>
                  <a:pt x="89947" y="241443"/>
                  <a:pt x="71483" y="222915"/>
                  <a:pt x="71483" y="200060"/>
                </a:cubicBezTo>
                <a:cubicBezTo>
                  <a:pt x="71483" y="177300"/>
                  <a:pt x="89947" y="158772"/>
                  <a:pt x="112838" y="158772"/>
                </a:cubicBezTo>
                <a:close/>
                <a:moveTo>
                  <a:pt x="121024" y="0"/>
                </a:moveTo>
                <a:cubicBezTo>
                  <a:pt x="388661" y="0"/>
                  <a:pt x="606368" y="217377"/>
                  <a:pt x="606368" y="484702"/>
                </a:cubicBezTo>
                <a:cubicBezTo>
                  <a:pt x="606368" y="507465"/>
                  <a:pt x="587904" y="525995"/>
                  <a:pt x="565012" y="525995"/>
                </a:cubicBezTo>
                <a:cubicBezTo>
                  <a:pt x="542120" y="525995"/>
                  <a:pt x="523656" y="507465"/>
                  <a:pt x="523656" y="484702"/>
                </a:cubicBezTo>
                <a:cubicBezTo>
                  <a:pt x="523656" y="262997"/>
                  <a:pt x="342971" y="82586"/>
                  <a:pt x="121024" y="82586"/>
                </a:cubicBezTo>
                <a:cubicBezTo>
                  <a:pt x="98227" y="82586"/>
                  <a:pt x="79668" y="64150"/>
                  <a:pt x="79668" y="41293"/>
                </a:cubicBezTo>
                <a:cubicBezTo>
                  <a:pt x="79668" y="18530"/>
                  <a:pt x="98227" y="0"/>
                  <a:pt x="1210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sp>
        <p:nvSpPr>
          <p:cNvPr id="63" name="椭圆 53"/>
          <p:cNvSpPr/>
          <p:nvPr/>
        </p:nvSpPr>
        <p:spPr>
          <a:xfrm>
            <a:off x="6824070" y="2804964"/>
            <a:ext cx="505918" cy="505151"/>
          </a:xfrm>
          <a:custGeom>
            <a:avLst/>
            <a:gdLst>
              <a:gd name="connsiteX0" fmla="*/ 288111 w 575551"/>
              <a:gd name="connsiteY0" fmla="*/ 195956 h 574680"/>
              <a:gd name="connsiteX1" fmla="*/ 250987 w 575551"/>
              <a:gd name="connsiteY1" fmla="*/ 204012 h 574680"/>
              <a:gd name="connsiteX2" fmla="*/ 204180 w 575551"/>
              <a:gd name="connsiteY2" fmla="*/ 324853 h 574680"/>
              <a:gd name="connsiteX3" fmla="*/ 288111 w 575551"/>
              <a:gd name="connsiteY3" fmla="*/ 378828 h 574680"/>
              <a:gd name="connsiteX4" fmla="*/ 325234 w 575551"/>
              <a:gd name="connsiteY4" fmla="*/ 370772 h 574680"/>
              <a:gd name="connsiteX5" fmla="*/ 371234 w 575551"/>
              <a:gd name="connsiteY5" fmla="*/ 250737 h 574680"/>
              <a:gd name="connsiteX6" fmla="*/ 288111 w 575551"/>
              <a:gd name="connsiteY6" fmla="*/ 195956 h 574680"/>
              <a:gd name="connsiteX7" fmla="*/ 288111 w 575551"/>
              <a:gd name="connsiteY7" fmla="*/ 163732 h 574680"/>
              <a:gd name="connsiteX8" fmla="*/ 401094 w 575551"/>
              <a:gd name="connsiteY8" fmla="*/ 237042 h 574680"/>
              <a:gd name="connsiteX9" fmla="*/ 338146 w 575551"/>
              <a:gd name="connsiteY9" fmla="*/ 400579 h 574680"/>
              <a:gd name="connsiteX10" fmla="*/ 288111 w 575551"/>
              <a:gd name="connsiteY10" fmla="*/ 411052 h 574680"/>
              <a:gd name="connsiteX11" fmla="*/ 175127 w 575551"/>
              <a:gd name="connsiteY11" fmla="*/ 337742 h 574680"/>
              <a:gd name="connsiteX12" fmla="*/ 237268 w 575551"/>
              <a:gd name="connsiteY12" fmla="*/ 175011 h 574680"/>
              <a:gd name="connsiteX13" fmla="*/ 288111 w 575551"/>
              <a:gd name="connsiteY13" fmla="*/ 163732 h 574680"/>
              <a:gd name="connsiteX14" fmla="*/ 307478 w 575551"/>
              <a:gd name="connsiteY14" fmla="*/ 33198 h 574680"/>
              <a:gd name="connsiteX15" fmla="*/ 260674 w 575551"/>
              <a:gd name="connsiteY15" fmla="*/ 34004 h 574680"/>
              <a:gd name="connsiteX16" fmla="*/ 255025 w 575551"/>
              <a:gd name="connsiteY16" fmla="*/ 64624 h 574680"/>
              <a:gd name="connsiteX17" fmla="*/ 179171 w 575551"/>
              <a:gd name="connsiteY17" fmla="*/ 116999 h 574680"/>
              <a:gd name="connsiteX18" fmla="*/ 150120 w 575551"/>
              <a:gd name="connsiteY18" fmla="*/ 111359 h 574680"/>
              <a:gd name="connsiteX19" fmla="*/ 121876 w 575551"/>
              <a:gd name="connsiteY19" fmla="*/ 93631 h 574680"/>
              <a:gd name="connsiteX20" fmla="*/ 88791 w 575551"/>
              <a:gd name="connsiteY20" fmla="*/ 127474 h 574680"/>
              <a:gd name="connsiteX21" fmla="*/ 107351 w 575551"/>
              <a:gd name="connsiteY21" fmla="*/ 153259 h 574680"/>
              <a:gd name="connsiteX22" fmla="*/ 108965 w 575551"/>
              <a:gd name="connsiteY22" fmla="*/ 215304 h 574680"/>
              <a:gd name="connsiteX23" fmla="*/ 66196 w 575551"/>
              <a:gd name="connsiteY23" fmla="*/ 260427 h 574680"/>
              <a:gd name="connsiteX24" fmla="*/ 33110 w 575551"/>
              <a:gd name="connsiteY24" fmla="*/ 267679 h 574680"/>
              <a:gd name="connsiteX25" fmla="*/ 33917 w 575551"/>
              <a:gd name="connsiteY25" fmla="*/ 314414 h 574680"/>
              <a:gd name="connsiteX26" fmla="*/ 65389 w 575551"/>
              <a:gd name="connsiteY26" fmla="*/ 320055 h 574680"/>
              <a:gd name="connsiteX27" fmla="*/ 110579 w 575551"/>
              <a:gd name="connsiteY27" fmla="*/ 362761 h 574680"/>
              <a:gd name="connsiteX28" fmla="*/ 112193 w 575551"/>
              <a:gd name="connsiteY28" fmla="*/ 424806 h 574680"/>
              <a:gd name="connsiteX29" fmla="*/ 93633 w 575551"/>
              <a:gd name="connsiteY29" fmla="*/ 453008 h 574680"/>
              <a:gd name="connsiteX30" fmla="*/ 127525 w 575551"/>
              <a:gd name="connsiteY30" fmla="*/ 486045 h 574680"/>
              <a:gd name="connsiteX31" fmla="*/ 154155 w 575551"/>
              <a:gd name="connsiteY31" fmla="*/ 467512 h 574680"/>
              <a:gd name="connsiteX32" fmla="*/ 187240 w 575551"/>
              <a:gd name="connsiteY32" fmla="*/ 460260 h 574680"/>
              <a:gd name="connsiteX33" fmla="*/ 261481 w 575551"/>
              <a:gd name="connsiteY33" fmla="*/ 508606 h 574680"/>
              <a:gd name="connsiteX34" fmla="*/ 268743 w 575551"/>
              <a:gd name="connsiteY34" fmla="*/ 541643 h 574680"/>
              <a:gd name="connsiteX35" fmla="*/ 315547 w 575551"/>
              <a:gd name="connsiteY35" fmla="*/ 541643 h 574680"/>
              <a:gd name="connsiteX36" fmla="*/ 321196 w 575551"/>
              <a:gd name="connsiteY36" fmla="*/ 508606 h 574680"/>
              <a:gd name="connsiteX37" fmla="*/ 397050 w 575551"/>
              <a:gd name="connsiteY37" fmla="*/ 457037 h 574680"/>
              <a:gd name="connsiteX38" fmla="*/ 426101 w 575551"/>
              <a:gd name="connsiteY38" fmla="*/ 461871 h 574680"/>
              <a:gd name="connsiteX39" fmla="*/ 454345 w 575551"/>
              <a:gd name="connsiteY39" fmla="*/ 481210 h 574680"/>
              <a:gd name="connsiteX40" fmla="*/ 487430 w 575551"/>
              <a:gd name="connsiteY40" fmla="*/ 446562 h 574680"/>
              <a:gd name="connsiteX41" fmla="*/ 468870 w 575551"/>
              <a:gd name="connsiteY41" fmla="*/ 420777 h 574680"/>
              <a:gd name="connsiteX42" fmla="*/ 510025 w 575551"/>
              <a:gd name="connsiteY42" fmla="*/ 313609 h 574680"/>
              <a:gd name="connsiteX43" fmla="*/ 543111 w 575551"/>
              <a:gd name="connsiteY43" fmla="*/ 306357 h 574680"/>
              <a:gd name="connsiteX44" fmla="*/ 541497 w 575551"/>
              <a:gd name="connsiteY44" fmla="*/ 258816 h 574680"/>
              <a:gd name="connsiteX45" fmla="*/ 510832 w 575551"/>
              <a:gd name="connsiteY45" fmla="*/ 253981 h 574680"/>
              <a:gd name="connsiteX46" fmla="*/ 464028 w 575551"/>
              <a:gd name="connsiteY46" fmla="*/ 149230 h 574680"/>
              <a:gd name="connsiteX47" fmla="*/ 481781 w 575551"/>
              <a:gd name="connsiteY47" fmla="*/ 121028 h 574680"/>
              <a:gd name="connsiteX48" fmla="*/ 447889 w 575551"/>
              <a:gd name="connsiteY48" fmla="*/ 88797 h 574680"/>
              <a:gd name="connsiteX49" fmla="*/ 422066 w 575551"/>
              <a:gd name="connsiteY49" fmla="*/ 106524 h 574680"/>
              <a:gd name="connsiteX50" fmla="*/ 388981 w 575551"/>
              <a:gd name="connsiteY50" fmla="*/ 113776 h 574680"/>
              <a:gd name="connsiteX51" fmla="*/ 314740 w 575551"/>
              <a:gd name="connsiteY51" fmla="*/ 65429 h 574680"/>
              <a:gd name="connsiteX52" fmla="*/ 307478 w 575551"/>
              <a:gd name="connsiteY52" fmla="*/ 33198 h 574680"/>
              <a:gd name="connsiteX53" fmla="*/ 327652 w 575551"/>
              <a:gd name="connsiteY53" fmla="*/ 2579 h 574680"/>
              <a:gd name="connsiteX54" fmla="*/ 338142 w 575551"/>
              <a:gd name="connsiteY54" fmla="*/ 9831 h 574680"/>
              <a:gd name="connsiteX55" fmla="*/ 340563 w 575551"/>
              <a:gd name="connsiteY55" fmla="*/ 21917 h 574680"/>
              <a:gd name="connsiteX56" fmla="*/ 343791 w 575551"/>
              <a:gd name="connsiteY56" fmla="*/ 52537 h 574680"/>
              <a:gd name="connsiteX57" fmla="*/ 388981 w 575551"/>
              <a:gd name="connsiteY57" fmla="*/ 81545 h 574680"/>
              <a:gd name="connsiteX58" fmla="*/ 409155 w 575551"/>
              <a:gd name="connsiteY58" fmla="*/ 76710 h 574680"/>
              <a:gd name="connsiteX59" fmla="*/ 430943 w 575551"/>
              <a:gd name="connsiteY59" fmla="*/ 57372 h 574680"/>
              <a:gd name="connsiteX60" fmla="*/ 441433 w 575551"/>
              <a:gd name="connsiteY60" fmla="*/ 50120 h 574680"/>
              <a:gd name="connsiteX61" fmla="*/ 454345 w 575551"/>
              <a:gd name="connsiteY61" fmla="*/ 52537 h 574680"/>
              <a:gd name="connsiteX62" fmla="*/ 517288 w 575551"/>
              <a:gd name="connsiteY62" fmla="*/ 113776 h 574680"/>
              <a:gd name="connsiteX63" fmla="*/ 519709 w 575551"/>
              <a:gd name="connsiteY63" fmla="*/ 125863 h 574680"/>
              <a:gd name="connsiteX64" fmla="*/ 513253 w 575551"/>
              <a:gd name="connsiteY64" fmla="*/ 137143 h 574680"/>
              <a:gd name="connsiteX65" fmla="*/ 493886 w 575551"/>
              <a:gd name="connsiteY65" fmla="*/ 160511 h 574680"/>
              <a:gd name="connsiteX66" fmla="*/ 522130 w 575551"/>
              <a:gd name="connsiteY66" fmla="*/ 224167 h 574680"/>
              <a:gd name="connsiteX67" fmla="*/ 551987 w 575551"/>
              <a:gd name="connsiteY67" fmla="*/ 225779 h 574680"/>
              <a:gd name="connsiteX68" fmla="*/ 564092 w 575551"/>
              <a:gd name="connsiteY68" fmla="*/ 227391 h 574680"/>
              <a:gd name="connsiteX69" fmla="*/ 571354 w 575551"/>
              <a:gd name="connsiteY69" fmla="*/ 238671 h 574680"/>
              <a:gd name="connsiteX70" fmla="*/ 572968 w 575551"/>
              <a:gd name="connsiteY70" fmla="*/ 326501 h 574680"/>
              <a:gd name="connsiteX71" fmla="*/ 566513 w 575551"/>
              <a:gd name="connsiteY71" fmla="*/ 336976 h 574680"/>
              <a:gd name="connsiteX72" fmla="*/ 553601 w 575551"/>
              <a:gd name="connsiteY72" fmla="*/ 339393 h 574680"/>
              <a:gd name="connsiteX73" fmla="*/ 522937 w 575551"/>
              <a:gd name="connsiteY73" fmla="*/ 342617 h 574680"/>
              <a:gd name="connsiteX74" fmla="*/ 497921 w 575551"/>
              <a:gd name="connsiteY74" fmla="*/ 407884 h 574680"/>
              <a:gd name="connsiteX75" fmla="*/ 518095 w 575551"/>
              <a:gd name="connsiteY75" fmla="*/ 429640 h 574680"/>
              <a:gd name="connsiteX76" fmla="*/ 526164 w 575551"/>
              <a:gd name="connsiteY76" fmla="*/ 440116 h 574680"/>
              <a:gd name="connsiteX77" fmla="*/ 522937 w 575551"/>
              <a:gd name="connsiteY77" fmla="*/ 453008 h 574680"/>
              <a:gd name="connsiteX78" fmla="*/ 461607 w 575551"/>
              <a:gd name="connsiteY78" fmla="*/ 516664 h 574680"/>
              <a:gd name="connsiteX79" fmla="*/ 449503 w 575551"/>
              <a:gd name="connsiteY79" fmla="*/ 519082 h 574680"/>
              <a:gd name="connsiteX80" fmla="*/ 438205 w 575551"/>
              <a:gd name="connsiteY80" fmla="*/ 511830 h 574680"/>
              <a:gd name="connsiteX81" fmla="*/ 414804 w 575551"/>
              <a:gd name="connsiteY81" fmla="*/ 492491 h 574680"/>
              <a:gd name="connsiteX82" fmla="*/ 397050 w 575551"/>
              <a:gd name="connsiteY82" fmla="*/ 489268 h 574680"/>
              <a:gd name="connsiteX83" fmla="*/ 351054 w 575551"/>
              <a:gd name="connsiteY83" fmla="*/ 520693 h 574680"/>
              <a:gd name="connsiteX84" fmla="*/ 349440 w 575551"/>
              <a:gd name="connsiteY84" fmla="*/ 550507 h 574680"/>
              <a:gd name="connsiteX85" fmla="*/ 347826 w 575551"/>
              <a:gd name="connsiteY85" fmla="*/ 563399 h 574680"/>
              <a:gd name="connsiteX86" fmla="*/ 336528 w 575551"/>
              <a:gd name="connsiteY86" fmla="*/ 570651 h 574680"/>
              <a:gd name="connsiteX87" fmla="*/ 288110 w 575551"/>
              <a:gd name="connsiteY87" fmla="*/ 574680 h 574680"/>
              <a:gd name="connsiteX88" fmla="*/ 248569 w 575551"/>
              <a:gd name="connsiteY88" fmla="*/ 572263 h 574680"/>
              <a:gd name="connsiteX89" fmla="*/ 237272 w 575551"/>
              <a:gd name="connsiteY89" fmla="*/ 565011 h 574680"/>
              <a:gd name="connsiteX90" fmla="*/ 234851 w 575551"/>
              <a:gd name="connsiteY90" fmla="*/ 552924 h 574680"/>
              <a:gd name="connsiteX91" fmla="*/ 232430 w 575551"/>
              <a:gd name="connsiteY91" fmla="*/ 521499 h 574680"/>
              <a:gd name="connsiteX92" fmla="*/ 187240 w 575551"/>
              <a:gd name="connsiteY92" fmla="*/ 492491 h 574680"/>
              <a:gd name="connsiteX93" fmla="*/ 167066 w 575551"/>
              <a:gd name="connsiteY93" fmla="*/ 496520 h 574680"/>
              <a:gd name="connsiteX94" fmla="*/ 144471 w 575551"/>
              <a:gd name="connsiteY94" fmla="*/ 516664 h 574680"/>
              <a:gd name="connsiteX95" fmla="*/ 133981 w 575551"/>
              <a:gd name="connsiteY95" fmla="*/ 524722 h 574680"/>
              <a:gd name="connsiteX96" fmla="*/ 121069 w 575551"/>
              <a:gd name="connsiteY96" fmla="*/ 522305 h 574680"/>
              <a:gd name="connsiteX97" fmla="*/ 58126 w 575551"/>
              <a:gd name="connsiteY97" fmla="*/ 460260 h 574680"/>
              <a:gd name="connsiteX98" fmla="*/ 54898 w 575551"/>
              <a:gd name="connsiteY98" fmla="*/ 448173 h 574680"/>
              <a:gd name="connsiteX99" fmla="*/ 62161 w 575551"/>
              <a:gd name="connsiteY99" fmla="*/ 436892 h 574680"/>
              <a:gd name="connsiteX100" fmla="*/ 82335 w 575551"/>
              <a:gd name="connsiteY100" fmla="*/ 413525 h 574680"/>
              <a:gd name="connsiteX101" fmla="*/ 81528 w 575551"/>
              <a:gd name="connsiteY101" fmla="*/ 375653 h 574680"/>
              <a:gd name="connsiteX102" fmla="*/ 54091 w 575551"/>
              <a:gd name="connsiteY102" fmla="*/ 349869 h 574680"/>
              <a:gd name="connsiteX103" fmla="*/ 24234 w 575551"/>
              <a:gd name="connsiteY103" fmla="*/ 348257 h 574680"/>
              <a:gd name="connsiteX104" fmla="*/ 11322 w 575551"/>
              <a:gd name="connsiteY104" fmla="*/ 346645 h 574680"/>
              <a:gd name="connsiteX105" fmla="*/ 4060 w 575551"/>
              <a:gd name="connsiteY105" fmla="*/ 335365 h 574680"/>
              <a:gd name="connsiteX106" fmla="*/ 3253 w 575551"/>
              <a:gd name="connsiteY106" fmla="*/ 247535 h 574680"/>
              <a:gd name="connsiteX107" fmla="*/ 9708 w 575551"/>
              <a:gd name="connsiteY107" fmla="*/ 236254 h 574680"/>
              <a:gd name="connsiteX108" fmla="*/ 22620 w 575551"/>
              <a:gd name="connsiteY108" fmla="*/ 233837 h 574680"/>
              <a:gd name="connsiteX109" fmla="*/ 53284 w 575551"/>
              <a:gd name="connsiteY109" fmla="*/ 230614 h 574680"/>
              <a:gd name="connsiteX110" fmla="*/ 79107 w 575551"/>
              <a:gd name="connsiteY110" fmla="*/ 204023 h 574680"/>
              <a:gd name="connsiteX111" fmla="*/ 78300 w 575551"/>
              <a:gd name="connsiteY111" fmla="*/ 166152 h 574680"/>
              <a:gd name="connsiteX112" fmla="*/ 58126 w 575551"/>
              <a:gd name="connsiteY112" fmla="*/ 144395 h 574680"/>
              <a:gd name="connsiteX113" fmla="*/ 50864 w 575551"/>
              <a:gd name="connsiteY113" fmla="*/ 133920 h 574680"/>
              <a:gd name="connsiteX114" fmla="*/ 53284 w 575551"/>
              <a:gd name="connsiteY114" fmla="*/ 121028 h 574680"/>
              <a:gd name="connsiteX115" fmla="*/ 114614 w 575551"/>
              <a:gd name="connsiteY115" fmla="*/ 58177 h 574680"/>
              <a:gd name="connsiteX116" fmla="*/ 127525 w 575551"/>
              <a:gd name="connsiteY116" fmla="*/ 54954 h 574680"/>
              <a:gd name="connsiteX117" fmla="*/ 138015 w 575551"/>
              <a:gd name="connsiteY117" fmla="*/ 62206 h 574680"/>
              <a:gd name="connsiteX118" fmla="*/ 161417 w 575551"/>
              <a:gd name="connsiteY118" fmla="*/ 81545 h 574680"/>
              <a:gd name="connsiteX119" fmla="*/ 179171 w 575551"/>
              <a:gd name="connsiteY119" fmla="*/ 84768 h 574680"/>
              <a:gd name="connsiteX120" fmla="*/ 225167 w 575551"/>
              <a:gd name="connsiteY120" fmla="*/ 53343 h 574680"/>
              <a:gd name="connsiteX121" fmla="*/ 226781 w 575551"/>
              <a:gd name="connsiteY121" fmla="*/ 24335 h 574680"/>
              <a:gd name="connsiteX122" fmla="*/ 229202 w 575551"/>
              <a:gd name="connsiteY122" fmla="*/ 11442 h 574680"/>
              <a:gd name="connsiteX123" fmla="*/ 239693 w 575551"/>
              <a:gd name="connsiteY123" fmla="*/ 4190 h 574680"/>
              <a:gd name="connsiteX124" fmla="*/ 327652 w 575551"/>
              <a:gd name="connsiteY124" fmla="*/ 2579 h 574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75551" h="574680">
                <a:moveTo>
                  <a:pt x="288111" y="195956"/>
                </a:moveTo>
                <a:cubicBezTo>
                  <a:pt x="275198" y="195956"/>
                  <a:pt x="262286" y="199179"/>
                  <a:pt x="250987" y="204012"/>
                </a:cubicBezTo>
                <a:cubicBezTo>
                  <a:pt x="204987" y="224958"/>
                  <a:pt x="184004" y="278933"/>
                  <a:pt x="204180" y="324853"/>
                </a:cubicBezTo>
                <a:cubicBezTo>
                  <a:pt x="218706" y="357882"/>
                  <a:pt x="251794" y="378828"/>
                  <a:pt x="288111" y="378828"/>
                </a:cubicBezTo>
                <a:cubicBezTo>
                  <a:pt x="301023" y="378828"/>
                  <a:pt x="313128" y="376411"/>
                  <a:pt x="325234" y="370772"/>
                </a:cubicBezTo>
                <a:cubicBezTo>
                  <a:pt x="371234" y="350632"/>
                  <a:pt x="392217" y="296657"/>
                  <a:pt x="371234" y="250737"/>
                </a:cubicBezTo>
                <a:cubicBezTo>
                  <a:pt x="356708" y="217708"/>
                  <a:pt x="323620" y="195956"/>
                  <a:pt x="288111" y="195956"/>
                </a:cubicBezTo>
                <a:close/>
                <a:moveTo>
                  <a:pt x="288111" y="163732"/>
                </a:moveTo>
                <a:cubicBezTo>
                  <a:pt x="336532" y="163732"/>
                  <a:pt x="380919" y="192734"/>
                  <a:pt x="401094" y="237042"/>
                </a:cubicBezTo>
                <a:cubicBezTo>
                  <a:pt x="428533" y="299879"/>
                  <a:pt x="400287" y="372383"/>
                  <a:pt x="338146" y="400579"/>
                </a:cubicBezTo>
                <a:cubicBezTo>
                  <a:pt x="322006" y="407830"/>
                  <a:pt x="305058" y="411052"/>
                  <a:pt x="288111" y="411052"/>
                </a:cubicBezTo>
                <a:cubicBezTo>
                  <a:pt x="238882" y="411052"/>
                  <a:pt x="194496" y="382050"/>
                  <a:pt x="175127" y="337742"/>
                </a:cubicBezTo>
                <a:cubicBezTo>
                  <a:pt x="146881" y="275711"/>
                  <a:pt x="175127" y="202401"/>
                  <a:pt x="237268" y="175011"/>
                </a:cubicBezTo>
                <a:cubicBezTo>
                  <a:pt x="253408" y="167760"/>
                  <a:pt x="270356" y="163732"/>
                  <a:pt x="288111" y="163732"/>
                </a:cubicBezTo>
                <a:close/>
                <a:moveTo>
                  <a:pt x="307478" y="33198"/>
                </a:moveTo>
                <a:cubicBezTo>
                  <a:pt x="292145" y="31587"/>
                  <a:pt x="276006" y="32392"/>
                  <a:pt x="260674" y="34004"/>
                </a:cubicBezTo>
                <a:cubicBezTo>
                  <a:pt x="260674" y="44479"/>
                  <a:pt x="259060" y="54954"/>
                  <a:pt x="255025" y="64624"/>
                </a:cubicBezTo>
                <a:cubicBezTo>
                  <a:pt x="242921" y="96049"/>
                  <a:pt x="212256" y="116999"/>
                  <a:pt x="179171" y="116999"/>
                </a:cubicBezTo>
                <a:cubicBezTo>
                  <a:pt x="168680" y="116999"/>
                  <a:pt x="158997" y="115387"/>
                  <a:pt x="150120" y="111359"/>
                </a:cubicBezTo>
                <a:cubicBezTo>
                  <a:pt x="139629" y="107330"/>
                  <a:pt x="129946" y="101689"/>
                  <a:pt x="121876" y="93631"/>
                </a:cubicBezTo>
                <a:cubicBezTo>
                  <a:pt x="109772" y="103301"/>
                  <a:pt x="99281" y="114582"/>
                  <a:pt x="88791" y="127474"/>
                </a:cubicBezTo>
                <a:cubicBezTo>
                  <a:pt x="96860" y="134726"/>
                  <a:pt x="103316" y="143590"/>
                  <a:pt x="107351" y="153259"/>
                </a:cubicBezTo>
                <a:cubicBezTo>
                  <a:pt x="116228" y="172598"/>
                  <a:pt x="117034" y="195160"/>
                  <a:pt x="108965" y="215304"/>
                </a:cubicBezTo>
                <a:cubicBezTo>
                  <a:pt x="100895" y="235448"/>
                  <a:pt x="86370" y="251564"/>
                  <a:pt x="66196" y="260427"/>
                </a:cubicBezTo>
                <a:cubicBezTo>
                  <a:pt x="55705" y="265262"/>
                  <a:pt x="44408" y="267679"/>
                  <a:pt x="33110" y="267679"/>
                </a:cubicBezTo>
                <a:cubicBezTo>
                  <a:pt x="31496" y="282989"/>
                  <a:pt x="32303" y="299105"/>
                  <a:pt x="33917" y="314414"/>
                </a:cubicBezTo>
                <a:cubicBezTo>
                  <a:pt x="44408" y="313609"/>
                  <a:pt x="55705" y="316026"/>
                  <a:pt x="65389" y="320055"/>
                </a:cubicBezTo>
                <a:cubicBezTo>
                  <a:pt x="85563" y="327307"/>
                  <a:pt x="101702" y="342617"/>
                  <a:pt x="110579" y="362761"/>
                </a:cubicBezTo>
                <a:cubicBezTo>
                  <a:pt x="119455" y="382100"/>
                  <a:pt x="120262" y="404661"/>
                  <a:pt x="112193" y="424806"/>
                </a:cubicBezTo>
                <a:cubicBezTo>
                  <a:pt x="108158" y="435281"/>
                  <a:pt x="101702" y="444950"/>
                  <a:pt x="93633" y="453008"/>
                </a:cubicBezTo>
                <a:cubicBezTo>
                  <a:pt x="104123" y="465095"/>
                  <a:pt x="115421" y="476375"/>
                  <a:pt x="127525" y="486045"/>
                </a:cubicBezTo>
                <a:cubicBezTo>
                  <a:pt x="134788" y="477987"/>
                  <a:pt x="143664" y="471541"/>
                  <a:pt x="154155" y="467512"/>
                </a:cubicBezTo>
                <a:cubicBezTo>
                  <a:pt x="164645" y="462677"/>
                  <a:pt x="175943" y="460260"/>
                  <a:pt x="187240" y="460260"/>
                </a:cubicBezTo>
                <a:cubicBezTo>
                  <a:pt x="219519" y="460260"/>
                  <a:pt x="248569" y="478793"/>
                  <a:pt x="261481" y="508606"/>
                </a:cubicBezTo>
                <a:cubicBezTo>
                  <a:pt x="266323" y="519082"/>
                  <a:pt x="268743" y="530362"/>
                  <a:pt x="268743" y="541643"/>
                </a:cubicBezTo>
                <a:cubicBezTo>
                  <a:pt x="284076" y="543255"/>
                  <a:pt x="300215" y="543255"/>
                  <a:pt x="315547" y="541643"/>
                </a:cubicBezTo>
                <a:cubicBezTo>
                  <a:pt x="315547" y="530362"/>
                  <a:pt x="317161" y="519082"/>
                  <a:pt x="321196" y="508606"/>
                </a:cubicBezTo>
                <a:cubicBezTo>
                  <a:pt x="333300" y="477987"/>
                  <a:pt x="363965" y="457037"/>
                  <a:pt x="397050" y="457037"/>
                </a:cubicBezTo>
                <a:cubicBezTo>
                  <a:pt x="406734" y="457037"/>
                  <a:pt x="417224" y="458648"/>
                  <a:pt x="426101" y="461871"/>
                </a:cubicBezTo>
                <a:cubicBezTo>
                  <a:pt x="437399" y="466706"/>
                  <a:pt x="446275" y="472347"/>
                  <a:pt x="454345" y="481210"/>
                </a:cubicBezTo>
                <a:cubicBezTo>
                  <a:pt x="466449" y="470735"/>
                  <a:pt x="477747" y="459454"/>
                  <a:pt x="487430" y="446562"/>
                </a:cubicBezTo>
                <a:cubicBezTo>
                  <a:pt x="479361" y="439310"/>
                  <a:pt x="472905" y="430446"/>
                  <a:pt x="468870" y="420777"/>
                </a:cubicBezTo>
                <a:cubicBezTo>
                  <a:pt x="450310" y="379682"/>
                  <a:pt x="468870" y="331336"/>
                  <a:pt x="510025" y="313609"/>
                </a:cubicBezTo>
                <a:cubicBezTo>
                  <a:pt x="520516" y="308774"/>
                  <a:pt x="531006" y="306357"/>
                  <a:pt x="543111" y="306357"/>
                </a:cubicBezTo>
                <a:cubicBezTo>
                  <a:pt x="543918" y="290241"/>
                  <a:pt x="543918" y="274931"/>
                  <a:pt x="541497" y="258816"/>
                </a:cubicBezTo>
                <a:cubicBezTo>
                  <a:pt x="531006" y="259622"/>
                  <a:pt x="520516" y="258010"/>
                  <a:pt x="510832" y="253981"/>
                </a:cubicBezTo>
                <a:cubicBezTo>
                  <a:pt x="468870" y="237866"/>
                  <a:pt x="447889" y="190325"/>
                  <a:pt x="464028" y="149230"/>
                </a:cubicBezTo>
                <a:cubicBezTo>
                  <a:pt x="468063" y="138755"/>
                  <a:pt x="473712" y="129086"/>
                  <a:pt x="481781" y="121028"/>
                </a:cubicBezTo>
                <a:cubicBezTo>
                  <a:pt x="471291" y="108941"/>
                  <a:pt x="459993" y="98466"/>
                  <a:pt x="447889" y="88797"/>
                </a:cubicBezTo>
                <a:cubicBezTo>
                  <a:pt x="440626" y="96049"/>
                  <a:pt x="431750" y="102495"/>
                  <a:pt x="422066" y="106524"/>
                </a:cubicBezTo>
                <a:cubicBezTo>
                  <a:pt x="411576" y="111359"/>
                  <a:pt x="400278" y="113776"/>
                  <a:pt x="388981" y="113776"/>
                </a:cubicBezTo>
                <a:cubicBezTo>
                  <a:pt x="356702" y="113776"/>
                  <a:pt x="327652" y="94437"/>
                  <a:pt x="314740" y="65429"/>
                </a:cubicBezTo>
                <a:cubicBezTo>
                  <a:pt x="309898" y="54954"/>
                  <a:pt x="307478" y="44479"/>
                  <a:pt x="307478" y="33198"/>
                </a:cubicBezTo>
                <a:close/>
                <a:moveTo>
                  <a:pt x="327652" y="2579"/>
                </a:moveTo>
                <a:cubicBezTo>
                  <a:pt x="331686" y="3385"/>
                  <a:pt x="335721" y="5802"/>
                  <a:pt x="338142" y="9831"/>
                </a:cubicBezTo>
                <a:cubicBezTo>
                  <a:pt x="340563" y="13054"/>
                  <a:pt x="341370" y="17889"/>
                  <a:pt x="340563" y="21917"/>
                </a:cubicBezTo>
                <a:cubicBezTo>
                  <a:pt x="338949" y="32392"/>
                  <a:pt x="339756" y="42868"/>
                  <a:pt x="343791" y="52537"/>
                </a:cubicBezTo>
                <a:cubicBezTo>
                  <a:pt x="351861" y="70264"/>
                  <a:pt x="369614" y="81545"/>
                  <a:pt x="388981" y="81545"/>
                </a:cubicBezTo>
                <a:cubicBezTo>
                  <a:pt x="395436" y="81545"/>
                  <a:pt x="402699" y="79933"/>
                  <a:pt x="409155" y="76710"/>
                </a:cubicBezTo>
                <a:cubicBezTo>
                  <a:pt x="418031" y="72681"/>
                  <a:pt x="425294" y="66235"/>
                  <a:pt x="430943" y="57372"/>
                </a:cubicBezTo>
                <a:cubicBezTo>
                  <a:pt x="433364" y="54148"/>
                  <a:pt x="437399" y="50925"/>
                  <a:pt x="441433" y="50120"/>
                </a:cubicBezTo>
                <a:cubicBezTo>
                  <a:pt x="445468" y="49314"/>
                  <a:pt x="450310" y="50120"/>
                  <a:pt x="454345" y="52537"/>
                </a:cubicBezTo>
                <a:cubicBezTo>
                  <a:pt x="477747" y="69458"/>
                  <a:pt x="499535" y="90408"/>
                  <a:pt x="517288" y="113776"/>
                </a:cubicBezTo>
                <a:cubicBezTo>
                  <a:pt x="519709" y="116999"/>
                  <a:pt x="520516" y="121834"/>
                  <a:pt x="519709" y="125863"/>
                </a:cubicBezTo>
                <a:cubicBezTo>
                  <a:pt x="519709" y="130697"/>
                  <a:pt x="516481" y="134726"/>
                  <a:pt x="513253" y="137143"/>
                </a:cubicBezTo>
                <a:cubicBezTo>
                  <a:pt x="504376" y="142784"/>
                  <a:pt x="497114" y="150842"/>
                  <a:pt x="493886" y="160511"/>
                </a:cubicBezTo>
                <a:cubicBezTo>
                  <a:pt x="484202" y="185490"/>
                  <a:pt x="497114" y="214498"/>
                  <a:pt x="522130" y="224167"/>
                </a:cubicBezTo>
                <a:cubicBezTo>
                  <a:pt x="531813" y="227391"/>
                  <a:pt x="541497" y="228196"/>
                  <a:pt x="551987" y="225779"/>
                </a:cubicBezTo>
                <a:cubicBezTo>
                  <a:pt x="556022" y="224167"/>
                  <a:pt x="560864" y="224973"/>
                  <a:pt x="564092" y="227391"/>
                </a:cubicBezTo>
                <a:cubicBezTo>
                  <a:pt x="568126" y="229808"/>
                  <a:pt x="570547" y="233837"/>
                  <a:pt x="571354" y="238671"/>
                </a:cubicBezTo>
                <a:cubicBezTo>
                  <a:pt x="576196" y="267679"/>
                  <a:pt x="577003" y="296687"/>
                  <a:pt x="572968" y="326501"/>
                </a:cubicBezTo>
                <a:cubicBezTo>
                  <a:pt x="572161" y="330530"/>
                  <a:pt x="569740" y="334559"/>
                  <a:pt x="566513" y="336976"/>
                </a:cubicBezTo>
                <a:cubicBezTo>
                  <a:pt x="562478" y="339393"/>
                  <a:pt x="558443" y="341005"/>
                  <a:pt x="553601" y="339393"/>
                </a:cubicBezTo>
                <a:cubicBezTo>
                  <a:pt x="543111" y="337782"/>
                  <a:pt x="532620" y="338588"/>
                  <a:pt x="522937" y="342617"/>
                </a:cubicBezTo>
                <a:cubicBezTo>
                  <a:pt x="498728" y="353897"/>
                  <a:pt x="487430" y="382905"/>
                  <a:pt x="497921" y="407884"/>
                </a:cubicBezTo>
                <a:cubicBezTo>
                  <a:pt x="501956" y="416748"/>
                  <a:pt x="509218" y="424806"/>
                  <a:pt x="518095" y="429640"/>
                </a:cubicBezTo>
                <a:cubicBezTo>
                  <a:pt x="522130" y="432058"/>
                  <a:pt x="524550" y="436087"/>
                  <a:pt x="526164" y="440116"/>
                </a:cubicBezTo>
                <a:cubicBezTo>
                  <a:pt x="526971" y="444950"/>
                  <a:pt x="526164" y="448979"/>
                  <a:pt x="522937" y="453008"/>
                </a:cubicBezTo>
                <a:cubicBezTo>
                  <a:pt x="505990" y="477181"/>
                  <a:pt x="485816" y="498937"/>
                  <a:pt x="461607" y="516664"/>
                </a:cubicBezTo>
                <a:cubicBezTo>
                  <a:pt x="458380" y="519082"/>
                  <a:pt x="453538" y="520693"/>
                  <a:pt x="449503" y="519082"/>
                </a:cubicBezTo>
                <a:cubicBezTo>
                  <a:pt x="444661" y="518276"/>
                  <a:pt x="440626" y="515858"/>
                  <a:pt x="438205" y="511830"/>
                </a:cubicBezTo>
                <a:cubicBezTo>
                  <a:pt x="432557" y="502966"/>
                  <a:pt x="424487" y="495714"/>
                  <a:pt x="414804" y="492491"/>
                </a:cubicBezTo>
                <a:cubicBezTo>
                  <a:pt x="409155" y="490074"/>
                  <a:pt x="403506" y="489268"/>
                  <a:pt x="397050" y="489268"/>
                </a:cubicBezTo>
                <a:cubicBezTo>
                  <a:pt x="376876" y="489268"/>
                  <a:pt x="358316" y="501355"/>
                  <a:pt x="351054" y="520693"/>
                </a:cubicBezTo>
                <a:cubicBezTo>
                  <a:pt x="347826" y="530362"/>
                  <a:pt x="347019" y="540838"/>
                  <a:pt x="349440" y="550507"/>
                </a:cubicBezTo>
                <a:cubicBezTo>
                  <a:pt x="351054" y="555342"/>
                  <a:pt x="350247" y="559370"/>
                  <a:pt x="347826" y="563399"/>
                </a:cubicBezTo>
                <a:cubicBezTo>
                  <a:pt x="345405" y="567428"/>
                  <a:pt x="341370" y="569845"/>
                  <a:pt x="336528" y="570651"/>
                </a:cubicBezTo>
                <a:cubicBezTo>
                  <a:pt x="321196" y="573874"/>
                  <a:pt x="304250" y="574680"/>
                  <a:pt x="288110" y="574680"/>
                </a:cubicBezTo>
                <a:cubicBezTo>
                  <a:pt x="275199" y="574680"/>
                  <a:pt x="261481" y="573874"/>
                  <a:pt x="248569" y="572263"/>
                </a:cubicBezTo>
                <a:cubicBezTo>
                  <a:pt x="243728" y="571457"/>
                  <a:pt x="239693" y="569040"/>
                  <a:pt x="237272" y="565011"/>
                </a:cubicBezTo>
                <a:cubicBezTo>
                  <a:pt x="234851" y="561788"/>
                  <a:pt x="234044" y="556953"/>
                  <a:pt x="234851" y="552924"/>
                </a:cubicBezTo>
                <a:cubicBezTo>
                  <a:pt x="237272" y="542449"/>
                  <a:pt x="236465" y="531168"/>
                  <a:pt x="232430" y="521499"/>
                </a:cubicBezTo>
                <a:cubicBezTo>
                  <a:pt x="224360" y="503772"/>
                  <a:pt x="206607" y="492491"/>
                  <a:pt x="187240" y="492491"/>
                </a:cubicBezTo>
                <a:cubicBezTo>
                  <a:pt x="179978" y="492491"/>
                  <a:pt x="173522" y="494103"/>
                  <a:pt x="167066" y="496520"/>
                </a:cubicBezTo>
                <a:cubicBezTo>
                  <a:pt x="157383" y="500549"/>
                  <a:pt x="150120" y="507801"/>
                  <a:pt x="144471" y="516664"/>
                </a:cubicBezTo>
                <a:cubicBezTo>
                  <a:pt x="142050" y="520693"/>
                  <a:pt x="138822" y="523916"/>
                  <a:pt x="133981" y="524722"/>
                </a:cubicBezTo>
                <a:cubicBezTo>
                  <a:pt x="129946" y="525528"/>
                  <a:pt x="125104" y="524722"/>
                  <a:pt x="121069" y="522305"/>
                </a:cubicBezTo>
                <a:cubicBezTo>
                  <a:pt x="96860" y="504578"/>
                  <a:pt x="75879" y="484433"/>
                  <a:pt x="58126" y="460260"/>
                </a:cubicBezTo>
                <a:cubicBezTo>
                  <a:pt x="54898" y="457037"/>
                  <a:pt x="54091" y="452202"/>
                  <a:pt x="54898" y="448173"/>
                </a:cubicBezTo>
                <a:cubicBezTo>
                  <a:pt x="55705" y="443339"/>
                  <a:pt x="58126" y="439310"/>
                  <a:pt x="62161" y="436892"/>
                </a:cubicBezTo>
                <a:cubicBezTo>
                  <a:pt x="71845" y="431252"/>
                  <a:pt x="78300" y="423194"/>
                  <a:pt x="82335" y="413525"/>
                </a:cubicBezTo>
                <a:cubicBezTo>
                  <a:pt x="87177" y="400632"/>
                  <a:pt x="86370" y="387740"/>
                  <a:pt x="81528" y="375653"/>
                </a:cubicBezTo>
                <a:cubicBezTo>
                  <a:pt x="75879" y="363567"/>
                  <a:pt x="66196" y="354703"/>
                  <a:pt x="54091" y="349869"/>
                </a:cubicBezTo>
                <a:cubicBezTo>
                  <a:pt x="44408" y="345840"/>
                  <a:pt x="33917" y="345840"/>
                  <a:pt x="24234" y="348257"/>
                </a:cubicBezTo>
                <a:cubicBezTo>
                  <a:pt x="19392" y="349063"/>
                  <a:pt x="15357" y="349063"/>
                  <a:pt x="11322" y="346645"/>
                </a:cubicBezTo>
                <a:cubicBezTo>
                  <a:pt x="7288" y="343422"/>
                  <a:pt x="4867" y="340199"/>
                  <a:pt x="4060" y="335365"/>
                </a:cubicBezTo>
                <a:cubicBezTo>
                  <a:pt x="-782" y="306357"/>
                  <a:pt x="-1589" y="276543"/>
                  <a:pt x="3253" y="247535"/>
                </a:cubicBezTo>
                <a:cubicBezTo>
                  <a:pt x="3253" y="242700"/>
                  <a:pt x="5674" y="238671"/>
                  <a:pt x="9708" y="236254"/>
                </a:cubicBezTo>
                <a:cubicBezTo>
                  <a:pt x="13743" y="233837"/>
                  <a:pt x="17778" y="233031"/>
                  <a:pt x="22620" y="233837"/>
                </a:cubicBezTo>
                <a:cubicBezTo>
                  <a:pt x="33110" y="236254"/>
                  <a:pt x="43601" y="235448"/>
                  <a:pt x="53284" y="230614"/>
                </a:cubicBezTo>
                <a:cubicBezTo>
                  <a:pt x="65389" y="225779"/>
                  <a:pt x="74265" y="216110"/>
                  <a:pt x="79107" y="204023"/>
                </a:cubicBezTo>
                <a:cubicBezTo>
                  <a:pt x="83949" y="191131"/>
                  <a:pt x="83142" y="178238"/>
                  <a:pt x="78300" y="166152"/>
                </a:cubicBezTo>
                <a:cubicBezTo>
                  <a:pt x="73459" y="157288"/>
                  <a:pt x="67003" y="149230"/>
                  <a:pt x="58126" y="144395"/>
                </a:cubicBezTo>
                <a:cubicBezTo>
                  <a:pt x="54091" y="141978"/>
                  <a:pt x="51671" y="137949"/>
                  <a:pt x="50864" y="133920"/>
                </a:cubicBezTo>
                <a:cubicBezTo>
                  <a:pt x="50057" y="129086"/>
                  <a:pt x="50864" y="124251"/>
                  <a:pt x="53284" y="121028"/>
                </a:cubicBezTo>
                <a:cubicBezTo>
                  <a:pt x="70231" y="96855"/>
                  <a:pt x="91212" y="75904"/>
                  <a:pt x="114614" y="58177"/>
                </a:cubicBezTo>
                <a:cubicBezTo>
                  <a:pt x="118648" y="55760"/>
                  <a:pt x="122683" y="54148"/>
                  <a:pt x="127525" y="54954"/>
                </a:cubicBezTo>
                <a:cubicBezTo>
                  <a:pt x="131560" y="55760"/>
                  <a:pt x="135595" y="58177"/>
                  <a:pt x="138015" y="62206"/>
                </a:cubicBezTo>
                <a:cubicBezTo>
                  <a:pt x="143664" y="71070"/>
                  <a:pt x="151734" y="77516"/>
                  <a:pt x="161417" y="81545"/>
                </a:cubicBezTo>
                <a:cubicBezTo>
                  <a:pt x="167066" y="83962"/>
                  <a:pt x="172715" y="84768"/>
                  <a:pt x="179171" y="84768"/>
                </a:cubicBezTo>
                <a:cubicBezTo>
                  <a:pt x="199345" y="84768"/>
                  <a:pt x="217905" y="71876"/>
                  <a:pt x="225167" y="53343"/>
                </a:cubicBezTo>
                <a:cubicBezTo>
                  <a:pt x="228395" y="43673"/>
                  <a:pt x="229202" y="34004"/>
                  <a:pt x="226781" y="24335"/>
                </a:cubicBezTo>
                <a:cubicBezTo>
                  <a:pt x="225974" y="19500"/>
                  <a:pt x="226781" y="14665"/>
                  <a:pt x="229202" y="11442"/>
                </a:cubicBezTo>
                <a:cubicBezTo>
                  <a:pt x="231623" y="7413"/>
                  <a:pt x="235658" y="4996"/>
                  <a:pt x="239693" y="4190"/>
                </a:cubicBezTo>
                <a:cubicBezTo>
                  <a:pt x="268743" y="-644"/>
                  <a:pt x="297794" y="-1450"/>
                  <a:pt x="327652" y="25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sp>
        <p:nvSpPr>
          <p:cNvPr id="21" name="文本框 20"/>
          <p:cNvSpPr txBox="1"/>
          <p:nvPr/>
        </p:nvSpPr>
        <p:spPr>
          <a:xfrm>
            <a:off x="375920" y="4383405"/>
            <a:ext cx="2374265" cy="143764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171450" indent="-1714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对部门同事不敢提出要求：由于对同事的岗位职责不清楚，存在不敢主动提出合理的工作要求或合作需求。</a:t>
            </a:r>
          </a:p>
          <a:p>
            <a:pPr marL="171450" indent="-1714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与分包单位沟通不够自信：面对初次接触的分包单位，由于不了解双方的制衡情况，存在不敢高频电话催促对方的情况。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2868318" y="4383238"/>
            <a:ext cx="1588614" cy="143764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171450" indent="-1714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缺乏自主解决问题的能力：由于缺乏工作常识和行业规则，导致在一些具体的任务或中感到无从下手，难以有效地完成工作。</a:t>
            </a:r>
          </a:p>
          <a:p>
            <a:pPr marL="171450" indent="-17145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575519" y="4383238"/>
            <a:ext cx="1588614" cy="124523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171450" indent="-1714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任务执行不完整：在执行任务时，仅专注于某一阶段而对任务的细节和后续环节关注不够，影响到任务的整体完成质量。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6282721" y="4383238"/>
            <a:ext cx="1588614" cy="86042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171450" indent="-1714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不擅长应对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闭门羹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：受到阻碍或遇到困难时，缺乏越挫越勇的成熟心态。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155256" y="3475912"/>
            <a:ext cx="1600336" cy="414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不敢做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2810709" y="3475912"/>
            <a:ext cx="1600336" cy="41549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不会做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479748" y="3475912"/>
            <a:ext cx="1600336" cy="41549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做一半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存在不足</a:t>
            </a:r>
            <a:r>
              <a:rPr lang="en-US" altLang="zh-CN" dirty="0"/>
              <a:t>——</a:t>
            </a:r>
            <a:r>
              <a:rPr lang="zh-CN" altLang="en-US" dirty="0"/>
              <a:t>执行力的问题</a:t>
            </a: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271083" y="3474642"/>
            <a:ext cx="1600336" cy="414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不专业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61"/>
          <p:cNvGrpSpPr/>
          <p:nvPr>
            <p:custDataLst>
              <p:tags r:id="rId1"/>
            </p:custDataLst>
          </p:nvPr>
        </p:nvGrpSpPr>
        <p:grpSpPr>
          <a:xfrm rot="5400000" flipH="1">
            <a:off x="5261972" y="2438008"/>
            <a:ext cx="398331" cy="1961307"/>
            <a:chOff x="1447799" y="1047750"/>
            <a:chExt cx="609602" cy="3352800"/>
          </a:xfrm>
          <a:solidFill>
            <a:srgbClr val="C91D1D"/>
          </a:solidFill>
        </p:grpSpPr>
        <p:sp>
          <p:nvSpPr>
            <p:cNvPr id="51" name="Flowchart: Manual Input 50"/>
            <p:cNvSpPr/>
            <p:nvPr>
              <p:custDataLst>
                <p:tags r:id="rId35"/>
              </p:custDataLst>
            </p:nvPr>
          </p:nvSpPr>
          <p:spPr bwMode="auto">
            <a:xfrm>
              <a:off x="1447799" y="1047750"/>
              <a:ext cx="609602" cy="2514600"/>
            </a:xfrm>
            <a:prstGeom prst="flowChartManualInput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lowchart: Manual Input 51"/>
            <p:cNvSpPr/>
            <p:nvPr>
              <p:custDataLst>
                <p:tags r:id="rId36"/>
              </p:custDataLst>
            </p:nvPr>
          </p:nvSpPr>
          <p:spPr bwMode="auto">
            <a:xfrm rot="10800000">
              <a:off x="1447799" y="1885950"/>
              <a:ext cx="609602" cy="2514600"/>
            </a:xfrm>
            <a:prstGeom prst="flowChartManualInput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Rectangle 52"/>
          <p:cNvSpPr/>
          <p:nvPr>
            <p:custDataLst>
              <p:tags r:id="rId2"/>
            </p:custDataLst>
          </p:nvPr>
        </p:nvSpPr>
        <p:spPr>
          <a:xfrm rot="5400000">
            <a:off x="5069738" y="1847442"/>
            <a:ext cx="1074459" cy="1669652"/>
          </a:xfrm>
          <a:prstGeom prst="rect">
            <a:avLst/>
          </a:prstGeom>
          <a:solidFill>
            <a:srgbClr val="93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4" name="Group 162"/>
          <p:cNvGrpSpPr/>
          <p:nvPr>
            <p:custDataLst>
              <p:tags r:id="rId3"/>
            </p:custDataLst>
          </p:nvPr>
        </p:nvGrpSpPr>
        <p:grpSpPr>
          <a:xfrm>
            <a:off x="4676624" y="2145038"/>
            <a:ext cx="1765177" cy="426923"/>
            <a:chOff x="995011" y="1375436"/>
            <a:chExt cx="1765177" cy="426923"/>
          </a:xfrm>
        </p:grpSpPr>
        <p:sp>
          <p:nvSpPr>
            <p:cNvPr id="55" name="Parallelogram 54"/>
            <p:cNvSpPr/>
            <p:nvPr>
              <p:custDataLst>
                <p:tags r:id="rId33"/>
              </p:custDataLst>
            </p:nvPr>
          </p:nvSpPr>
          <p:spPr>
            <a:xfrm rot="10800000">
              <a:off x="995011" y="1375436"/>
              <a:ext cx="1765177" cy="426923"/>
            </a:xfrm>
            <a:prstGeom prst="parallelogram">
              <a:avLst>
                <a:gd name="adj" fmla="val 21096"/>
              </a:avLst>
            </a:prstGeom>
            <a:solidFill>
              <a:srgbClr val="C9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Text Placeholder 3"/>
            <p:cNvSpPr txBox="1"/>
            <p:nvPr>
              <p:custDataLst>
                <p:tags r:id="rId34"/>
              </p:custDataLst>
            </p:nvPr>
          </p:nvSpPr>
          <p:spPr>
            <a:xfrm>
              <a:off x="1641567" y="1469791"/>
              <a:ext cx="538610" cy="215315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spcBef>
                  <a:spcPct val="20000"/>
                </a:spcBef>
                <a:defRPr/>
              </a:pPr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对策三</a:t>
              </a:r>
              <a:endParaRPr 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8" name="Group 132"/>
          <p:cNvGrpSpPr/>
          <p:nvPr>
            <p:custDataLst>
              <p:tags r:id="rId4"/>
            </p:custDataLst>
          </p:nvPr>
        </p:nvGrpSpPr>
        <p:grpSpPr>
          <a:xfrm rot="16200000" flipH="1">
            <a:off x="7000087" y="2437032"/>
            <a:ext cx="398331" cy="1961307"/>
            <a:chOff x="1447799" y="1047750"/>
            <a:chExt cx="609602" cy="3352800"/>
          </a:xfrm>
          <a:solidFill>
            <a:srgbClr val="595959"/>
          </a:solidFill>
        </p:grpSpPr>
        <p:sp>
          <p:nvSpPr>
            <p:cNvPr id="59" name="Flowchart: Manual Input 58"/>
            <p:cNvSpPr/>
            <p:nvPr>
              <p:custDataLst>
                <p:tags r:id="rId31"/>
              </p:custDataLst>
            </p:nvPr>
          </p:nvSpPr>
          <p:spPr bwMode="auto">
            <a:xfrm>
              <a:off x="1447799" y="1047750"/>
              <a:ext cx="609602" cy="2514600"/>
            </a:xfrm>
            <a:prstGeom prst="flowChartManualInput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Flowchart: Manual Input 59"/>
            <p:cNvSpPr/>
            <p:nvPr>
              <p:custDataLst>
                <p:tags r:id="rId32"/>
              </p:custDataLst>
            </p:nvPr>
          </p:nvSpPr>
          <p:spPr bwMode="auto">
            <a:xfrm rot="10800000">
              <a:off x="1447799" y="1885950"/>
              <a:ext cx="609602" cy="2514600"/>
            </a:xfrm>
            <a:prstGeom prst="flowChartManualInput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1" name="Rectangle 60"/>
          <p:cNvSpPr/>
          <p:nvPr>
            <p:custDataLst>
              <p:tags r:id="rId5"/>
            </p:custDataLst>
          </p:nvPr>
        </p:nvSpPr>
        <p:spPr>
          <a:xfrm rot="16200000">
            <a:off x="6516193" y="3319254"/>
            <a:ext cx="1074459" cy="1669652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2" name="Group 163"/>
          <p:cNvGrpSpPr/>
          <p:nvPr>
            <p:custDataLst>
              <p:tags r:id="rId6"/>
            </p:custDataLst>
          </p:nvPr>
        </p:nvGrpSpPr>
        <p:grpSpPr>
          <a:xfrm flipH="1">
            <a:off x="6129538" y="4264387"/>
            <a:ext cx="1765177" cy="426923"/>
            <a:chOff x="2880539" y="1375436"/>
            <a:chExt cx="1765177" cy="426923"/>
          </a:xfrm>
          <a:solidFill>
            <a:srgbClr val="595959"/>
          </a:solidFill>
        </p:grpSpPr>
        <p:sp>
          <p:nvSpPr>
            <p:cNvPr id="65" name="Parallelogram 64"/>
            <p:cNvSpPr/>
            <p:nvPr>
              <p:custDataLst>
                <p:tags r:id="rId29"/>
              </p:custDataLst>
            </p:nvPr>
          </p:nvSpPr>
          <p:spPr>
            <a:xfrm rot="10800000">
              <a:off x="2880539" y="1375436"/>
              <a:ext cx="1765177" cy="426923"/>
            </a:xfrm>
            <a:prstGeom prst="parallelogram">
              <a:avLst>
                <a:gd name="adj" fmla="val 2109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Text Placeholder 3"/>
            <p:cNvSpPr txBox="1"/>
            <p:nvPr>
              <p:custDataLst>
                <p:tags r:id="rId30"/>
              </p:custDataLst>
            </p:nvPr>
          </p:nvSpPr>
          <p:spPr>
            <a:xfrm>
              <a:off x="3527093" y="1469791"/>
              <a:ext cx="538610" cy="215315"/>
            </a:xfrm>
            <a:prstGeom prst="rect">
              <a:avLst/>
            </a:prstGeom>
            <a:grpFill/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spcBef>
                  <a:spcPct val="20000"/>
                </a:spcBef>
                <a:defRPr/>
              </a:pPr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对策四</a:t>
              </a:r>
              <a:endParaRPr 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Group 61"/>
          <p:cNvGrpSpPr/>
          <p:nvPr>
            <p:custDataLst>
              <p:tags r:id="rId7"/>
            </p:custDataLst>
          </p:nvPr>
        </p:nvGrpSpPr>
        <p:grpSpPr>
          <a:xfrm rot="5400000" flipH="1">
            <a:off x="1784117" y="2438008"/>
            <a:ext cx="398331" cy="1961307"/>
            <a:chOff x="1447799" y="1047750"/>
            <a:chExt cx="609602" cy="3352800"/>
          </a:xfrm>
          <a:solidFill>
            <a:srgbClr val="D2280C"/>
          </a:solidFill>
        </p:grpSpPr>
        <p:sp>
          <p:nvSpPr>
            <p:cNvPr id="63" name="Flowchart: Manual Input 62"/>
            <p:cNvSpPr/>
            <p:nvPr>
              <p:custDataLst>
                <p:tags r:id="rId27"/>
              </p:custDataLst>
            </p:nvPr>
          </p:nvSpPr>
          <p:spPr bwMode="auto">
            <a:xfrm>
              <a:off x="1447799" y="1047750"/>
              <a:ext cx="609602" cy="2514600"/>
            </a:xfrm>
            <a:prstGeom prst="flowChartManualInput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Flowchart: Manual Input 63"/>
            <p:cNvSpPr/>
            <p:nvPr>
              <p:custDataLst>
                <p:tags r:id="rId28"/>
              </p:custDataLst>
            </p:nvPr>
          </p:nvSpPr>
          <p:spPr bwMode="auto">
            <a:xfrm rot="10800000">
              <a:off x="1447799" y="1885950"/>
              <a:ext cx="609602" cy="2514600"/>
            </a:xfrm>
            <a:prstGeom prst="flowChartManualInput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Rectangle 55"/>
          <p:cNvSpPr/>
          <p:nvPr>
            <p:custDataLst>
              <p:tags r:id="rId8"/>
            </p:custDataLst>
          </p:nvPr>
        </p:nvSpPr>
        <p:spPr>
          <a:xfrm rot="5400000">
            <a:off x="1591883" y="1847442"/>
            <a:ext cx="1074459" cy="1669652"/>
          </a:xfrm>
          <a:prstGeom prst="rect">
            <a:avLst/>
          </a:prstGeom>
          <a:solidFill>
            <a:srgbClr val="B623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改善对策</a:t>
            </a:r>
            <a:r>
              <a:rPr lang="en-US" altLang="zh-CN" dirty="0"/>
              <a:t>——</a:t>
            </a:r>
            <a:r>
              <a:rPr lang="zh-CN" altLang="en-US" dirty="0"/>
              <a:t>四种改善对策</a:t>
            </a:r>
            <a:endParaRPr lang="en-US" dirty="0"/>
          </a:p>
        </p:txBody>
      </p:sp>
      <p:sp>
        <p:nvSpPr>
          <p:cNvPr id="103" name="Freeform 42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1925129" y="2711410"/>
            <a:ext cx="407967" cy="351162"/>
          </a:xfrm>
          <a:custGeom>
            <a:avLst/>
            <a:gdLst/>
            <a:ahLst/>
            <a:cxnLst>
              <a:cxn ang="0">
                <a:pos x="73" y="47"/>
              </a:cxn>
              <a:cxn ang="0">
                <a:pos x="67" y="53"/>
              </a:cxn>
              <a:cxn ang="0">
                <a:pos x="46" y="53"/>
              </a:cxn>
              <a:cxn ang="0">
                <a:pos x="48" y="60"/>
              </a:cxn>
              <a:cxn ang="0">
                <a:pos x="46" y="63"/>
              </a:cxn>
              <a:cxn ang="0">
                <a:pos x="26" y="63"/>
              </a:cxn>
              <a:cxn ang="0">
                <a:pos x="24" y="60"/>
              </a:cxn>
              <a:cxn ang="0">
                <a:pos x="26" y="53"/>
              </a:cxn>
              <a:cxn ang="0">
                <a:pos x="6" y="53"/>
              </a:cxn>
              <a:cxn ang="0">
                <a:pos x="0" y="47"/>
              </a:cxn>
              <a:cxn ang="0">
                <a:pos x="0" y="6"/>
              </a:cxn>
              <a:cxn ang="0">
                <a:pos x="6" y="0"/>
              </a:cxn>
              <a:cxn ang="0">
                <a:pos x="67" y="0"/>
              </a:cxn>
              <a:cxn ang="0">
                <a:pos x="73" y="6"/>
              </a:cxn>
              <a:cxn ang="0">
                <a:pos x="73" y="47"/>
              </a:cxn>
              <a:cxn ang="0">
                <a:pos x="68" y="6"/>
              </a:cxn>
              <a:cxn ang="0">
                <a:pos x="67" y="5"/>
              </a:cxn>
              <a:cxn ang="0">
                <a:pos x="6" y="5"/>
              </a:cxn>
              <a:cxn ang="0">
                <a:pos x="5" y="6"/>
              </a:cxn>
              <a:cxn ang="0">
                <a:pos x="5" y="37"/>
              </a:cxn>
              <a:cxn ang="0">
                <a:pos x="6" y="39"/>
              </a:cxn>
              <a:cxn ang="0">
                <a:pos x="67" y="39"/>
              </a:cxn>
              <a:cxn ang="0">
                <a:pos x="68" y="37"/>
              </a:cxn>
              <a:cxn ang="0">
                <a:pos x="68" y="6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Group 162"/>
          <p:cNvGrpSpPr/>
          <p:nvPr>
            <p:custDataLst>
              <p:tags r:id="rId10"/>
            </p:custDataLst>
          </p:nvPr>
        </p:nvGrpSpPr>
        <p:grpSpPr>
          <a:xfrm>
            <a:off x="1198770" y="2145038"/>
            <a:ext cx="1765177" cy="426923"/>
            <a:chOff x="995011" y="1375436"/>
            <a:chExt cx="1765177" cy="426923"/>
          </a:xfrm>
        </p:grpSpPr>
        <p:sp>
          <p:nvSpPr>
            <p:cNvPr id="100" name="Parallelogram 99"/>
            <p:cNvSpPr/>
            <p:nvPr>
              <p:custDataLst>
                <p:tags r:id="rId25"/>
              </p:custDataLst>
            </p:nvPr>
          </p:nvSpPr>
          <p:spPr>
            <a:xfrm rot="10800000">
              <a:off x="995011" y="1375436"/>
              <a:ext cx="1765177" cy="426923"/>
            </a:xfrm>
            <a:prstGeom prst="parallelogram">
              <a:avLst>
                <a:gd name="adj" fmla="val 21096"/>
              </a:avLst>
            </a:prstGeom>
            <a:solidFill>
              <a:srgbClr val="D228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" name="Text Placeholder 3"/>
            <p:cNvSpPr txBox="1"/>
            <p:nvPr>
              <p:custDataLst>
                <p:tags r:id="rId26"/>
              </p:custDataLst>
            </p:nvPr>
          </p:nvSpPr>
          <p:spPr>
            <a:xfrm>
              <a:off x="1641567" y="1469791"/>
              <a:ext cx="538610" cy="215315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spcBef>
                  <a:spcPct val="20000"/>
                </a:spcBef>
                <a:defRPr/>
              </a:pPr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对策一</a:t>
              </a:r>
              <a:endParaRPr 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Group 132"/>
          <p:cNvGrpSpPr/>
          <p:nvPr>
            <p:custDataLst>
              <p:tags r:id="rId11"/>
            </p:custDataLst>
          </p:nvPr>
        </p:nvGrpSpPr>
        <p:grpSpPr>
          <a:xfrm rot="16200000" flipH="1">
            <a:off x="3522233" y="2437032"/>
            <a:ext cx="398331" cy="1961307"/>
            <a:chOff x="1447799" y="1047750"/>
            <a:chExt cx="609602" cy="3352800"/>
          </a:xfrm>
          <a:solidFill>
            <a:srgbClr val="7F7F7F"/>
          </a:solidFill>
        </p:grpSpPr>
        <p:sp>
          <p:nvSpPr>
            <p:cNvPr id="134" name="Flowchart: Manual Input 133"/>
            <p:cNvSpPr/>
            <p:nvPr>
              <p:custDataLst>
                <p:tags r:id="rId23"/>
              </p:custDataLst>
            </p:nvPr>
          </p:nvSpPr>
          <p:spPr bwMode="auto">
            <a:xfrm>
              <a:off x="1447799" y="1047750"/>
              <a:ext cx="609602" cy="2514600"/>
            </a:xfrm>
            <a:prstGeom prst="flowChartManualInput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5" name="Flowchart: Manual Input 134"/>
            <p:cNvSpPr/>
            <p:nvPr>
              <p:custDataLst>
                <p:tags r:id="rId24"/>
              </p:custDataLst>
            </p:nvPr>
          </p:nvSpPr>
          <p:spPr bwMode="auto">
            <a:xfrm rot="10800000">
              <a:off x="1447799" y="1885950"/>
              <a:ext cx="609602" cy="2514600"/>
            </a:xfrm>
            <a:prstGeom prst="flowChartManualInput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7" name="Rectangle 136"/>
          <p:cNvSpPr/>
          <p:nvPr>
            <p:custDataLst>
              <p:tags r:id="rId12"/>
            </p:custDataLst>
          </p:nvPr>
        </p:nvSpPr>
        <p:spPr>
          <a:xfrm rot="16200000">
            <a:off x="3038339" y="3319254"/>
            <a:ext cx="1074459" cy="1669652"/>
          </a:xfrm>
          <a:prstGeom prst="rect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Group 163"/>
          <p:cNvGrpSpPr/>
          <p:nvPr>
            <p:custDataLst>
              <p:tags r:id="rId13"/>
            </p:custDataLst>
          </p:nvPr>
        </p:nvGrpSpPr>
        <p:grpSpPr>
          <a:xfrm flipH="1">
            <a:off x="2636444" y="4264387"/>
            <a:ext cx="1765177" cy="426923"/>
            <a:chOff x="2880539" y="1375436"/>
            <a:chExt cx="1765177" cy="426923"/>
          </a:xfrm>
        </p:grpSpPr>
        <p:sp>
          <p:nvSpPr>
            <p:cNvPr id="138" name="Parallelogram 137"/>
            <p:cNvSpPr/>
            <p:nvPr>
              <p:custDataLst>
                <p:tags r:id="rId21"/>
              </p:custDataLst>
            </p:nvPr>
          </p:nvSpPr>
          <p:spPr>
            <a:xfrm rot="10800000">
              <a:off x="2880539" y="1375436"/>
              <a:ext cx="1765177" cy="426923"/>
            </a:xfrm>
            <a:prstGeom prst="parallelogram">
              <a:avLst>
                <a:gd name="adj" fmla="val 21096"/>
              </a:avLst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1" name="Text Placeholder 3"/>
            <p:cNvSpPr txBox="1"/>
            <p:nvPr>
              <p:custDataLst>
                <p:tags r:id="rId22"/>
              </p:custDataLst>
            </p:nvPr>
          </p:nvSpPr>
          <p:spPr>
            <a:xfrm>
              <a:off x="3527093" y="1469791"/>
              <a:ext cx="538610" cy="215315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spcBef>
                  <a:spcPct val="20000"/>
                </a:spcBef>
                <a:defRPr/>
              </a:pPr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对策二</a:t>
              </a:r>
              <a:endParaRPr 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0" name="Freeform 52"/>
          <p:cNvSpPr>
            <a:spLocks noEditPoints="1"/>
          </p:cNvSpPr>
          <p:nvPr>
            <p:custDataLst>
              <p:tags r:id="rId14"/>
            </p:custDataLst>
          </p:nvPr>
        </p:nvSpPr>
        <p:spPr bwMode="auto">
          <a:xfrm>
            <a:off x="6858272" y="3745978"/>
            <a:ext cx="390301" cy="419909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1" name="Freeform 178"/>
          <p:cNvSpPr>
            <a:spLocks noEditPoints="1"/>
          </p:cNvSpPr>
          <p:nvPr>
            <p:custDataLst>
              <p:tags r:id="rId15"/>
            </p:custDataLst>
          </p:nvPr>
        </p:nvSpPr>
        <p:spPr bwMode="auto">
          <a:xfrm>
            <a:off x="5389391" y="2734833"/>
            <a:ext cx="435150" cy="327740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2" name="Freeform 86"/>
          <p:cNvSpPr>
            <a:spLocks noEditPoints="1"/>
          </p:cNvSpPr>
          <p:nvPr>
            <p:custDataLst>
              <p:tags r:id="rId16"/>
            </p:custDataLst>
          </p:nvPr>
        </p:nvSpPr>
        <p:spPr bwMode="auto">
          <a:xfrm>
            <a:off x="3423209" y="3752520"/>
            <a:ext cx="245681" cy="413367"/>
          </a:xfrm>
          <a:custGeom>
            <a:avLst/>
            <a:gdLst/>
            <a:ahLst/>
            <a:cxnLst>
              <a:cxn ang="0">
                <a:pos x="29" y="44"/>
              </a:cxn>
              <a:cxn ang="0">
                <a:pos x="24" y="49"/>
              </a:cxn>
              <a:cxn ang="0">
                <a:pos x="5" y="49"/>
              </a:cxn>
              <a:cxn ang="0">
                <a:pos x="0" y="44"/>
              </a:cxn>
              <a:cxn ang="0">
                <a:pos x="0" y="5"/>
              </a:cxn>
              <a:cxn ang="0">
                <a:pos x="5" y="0"/>
              </a:cxn>
              <a:cxn ang="0">
                <a:pos x="24" y="0"/>
              </a:cxn>
              <a:cxn ang="0">
                <a:pos x="29" y="5"/>
              </a:cxn>
              <a:cxn ang="0">
                <a:pos x="29" y="44"/>
              </a:cxn>
              <a:cxn ang="0">
                <a:pos x="25" y="11"/>
              </a:cxn>
              <a:cxn ang="0">
                <a:pos x="24" y="10"/>
              </a:cxn>
              <a:cxn ang="0">
                <a:pos x="5" y="10"/>
              </a:cxn>
              <a:cxn ang="0">
                <a:pos x="3" y="11"/>
              </a:cxn>
              <a:cxn ang="0">
                <a:pos x="3" y="38"/>
              </a:cxn>
              <a:cxn ang="0">
                <a:pos x="5" y="39"/>
              </a:cxn>
              <a:cxn ang="0">
                <a:pos x="24" y="39"/>
              </a:cxn>
              <a:cxn ang="0">
                <a:pos x="25" y="38"/>
              </a:cxn>
              <a:cxn ang="0">
                <a:pos x="25" y="11"/>
              </a:cxn>
              <a:cxn ang="0">
                <a:pos x="17" y="5"/>
              </a:cxn>
              <a:cxn ang="0">
                <a:pos x="11" y="5"/>
              </a:cxn>
              <a:cxn ang="0">
                <a:pos x="11" y="6"/>
              </a:cxn>
              <a:cxn ang="0">
                <a:pos x="11" y="6"/>
              </a:cxn>
              <a:cxn ang="0">
                <a:pos x="17" y="6"/>
              </a:cxn>
              <a:cxn ang="0">
                <a:pos x="18" y="6"/>
              </a:cxn>
              <a:cxn ang="0">
                <a:pos x="17" y="5"/>
              </a:cxn>
              <a:cxn ang="0">
                <a:pos x="14" y="41"/>
              </a:cxn>
              <a:cxn ang="0">
                <a:pos x="11" y="44"/>
              </a:cxn>
              <a:cxn ang="0">
                <a:pos x="14" y="47"/>
              </a:cxn>
              <a:cxn ang="0">
                <a:pos x="17" y="44"/>
              </a:cxn>
              <a:cxn ang="0">
                <a:pos x="14" y="41"/>
              </a:cxn>
            </a:cxnLst>
            <a:rect l="0" t="0" r="r" b="b"/>
            <a:pathLst>
              <a:path w="29" h="49">
                <a:moveTo>
                  <a:pt x="29" y="44"/>
                </a:moveTo>
                <a:cubicBezTo>
                  <a:pt x="29" y="47"/>
                  <a:pt x="27" y="49"/>
                  <a:pt x="24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2" y="49"/>
                  <a:pt x="0" y="47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7" y="0"/>
                  <a:pt x="29" y="3"/>
                  <a:pt x="29" y="5"/>
                </a:cubicBezTo>
                <a:lnTo>
                  <a:pt x="29" y="44"/>
                </a:lnTo>
                <a:close/>
                <a:moveTo>
                  <a:pt x="25" y="11"/>
                </a:moveTo>
                <a:cubicBezTo>
                  <a:pt x="25" y="11"/>
                  <a:pt x="25" y="10"/>
                  <a:pt x="24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4" y="10"/>
                  <a:pt x="3" y="11"/>
                  <a:pt x="3" y="11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9"/>
                  <a:pt x="4" y="39"/>
                  <a:pt x="5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5" y="39"/>
                  <a:pt x="25" y="39"/>
                  <a:pt x="25" y="38"/>
                </a:cubicBezTo>
                <a:lnTo>
                  <a:pt x="25" y="11"/>
                </a:lnTo>
                <a:close/>
                <a:moveTo>
                  <a:pt x="17" y="5"/>
                </a:move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6"/>
                  <a:pt x="18" y="5"/>
                  <a:pt x="17" y="5"/>
                </a:cubicBezTo>
                <a:close/>
                <a:moveTo>
                  <a:pt x="14" y="41"/>
                </a:moveTo>
                <a:cubicBezTo>
                  <a:pt x="13" y="41"/>
                  <a:pt x="11" y="42"/>
                  <a:pt x="11" y="44"/>
                </a:cubicBezTo>
                <a:cubicBezTo>
                  <a:pt x="11" y="46"/>
                  <a:pt x="13" y="47"/>
                  <a:pt x="14" y="47"/>
                </a:cubicBezTo>
                <a:cubicBezTo>
                  <a:pt x="16" y="47"/>
                  <a:pt x="17" y="46"/>
                  <a:pt x="17" y="44"/>
                </a:cubicBezTo>
                <a:cubicBezTo>
                  <a:pt x="17" y="42"/>
                  <a:pt x="16" y="41"/>
                  <a:pt x="14" y="4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Rectangle 66"/>
          <p:cNvSpPr/>
          <p:nvPr>
            <p:custDataLst>
              <p:tags r:id="rId17"/>
            </p:custDataLst>
          </p:nvPr>
        </p:nvSpPr>
        <p:spPr>
          <a:xfrm>
            <a:off x="955279" y="3685427"/>
            <a:ext cx="1645461" cy="1052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设定明确的合作需求：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在了解同事职责的基础上，设定明确的合作需求，并以积极的态度向他们提出合理的工作要求。</a:t>
            </a:r>
          </a:p>
        </p:txBody>
      </p:sp>
      <p:sp>
        <p:nvSpPr>
          <p:cNvPr id="68" name="Rectangle 67"/>
          <p:cNvSpPr/>
          <p:nvPr>
            <p:custDataLst>
              <p:tags r:id="rId18"/>
            </p:custDataLst>
          </p:nvPr>
        </p:nvSpPr>
        <p:spPr>
          <a:xfrm>
            <a:off x="4484075" y="3685427"/>
            <a:ext cx="1645461" cy="860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建立任务闭环的习惯：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养成对任务闭环的重视，确保任务从开始到结束都得到充分关注，不遗漏任何环节。</a:t>
            </a:r>
          </a:p>
        </p:txBody>
      </p:sp>
      <p:sp>
        <p:nvSpPr>
          <p:cNvPr id="69" name="Rectangle 68"/>
          <p:cNvSpPr/>
          <p:nvPr>
            <p:custDataLst>
              <p:tags r:id="rId19"/>
            </p:custDataLst>
          </p:nvPr>
        </p:nvSpPr>
        <p:spPr>
          <a:xfrm>
            <a:off x="3035465" y="2117656"/>
            <a:ext cx="1645461" cy="1052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zh-CN" altLang="en-US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积极学习工作常识：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主动学习相关工作领域的基础知识和行业规则，通过培训、阅读等方式提升自己的专业素养。</a:t>
            </a:r>
          </a:p>
        </p:txBody>
      </p:sp>
      <p:sp>
        <p:nvSpPr>
          <p:cNvPr id="70" name="Rectangle 69"/>
          <p:cNvSpPr/>
          <p:nvPr>
            <p:custDataLst>
              <p:tags r:id="rId20"/>
            </p:custDataLst>
          </p:nvPr>
        </p:nvSpPr>
        <p:spPr>
          <a:xfrm>
            <a:off x="6524506" y="2107717"/>
            <a:ext cx="1645461" cy="1052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培养成熟心态：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在面对阻碍和困难时，要培养成熟的心态，理解挫折是成长的一部分，通过反思和积极应对，逐渐克服困难。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65300" y="2393950"/>
            <a:ext cx="2578100" cy="2705101"/>
            <a:chOff x="2353733" y="2048933"/>
            <a:chExt cx="3437467" cy="3606801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8" t="6420" r="25362" b="37818"/>
            <a:stretch>
              <a:fillRect/>
            </a:stretch>
          </p:blipFill>
          <p:spPr>
            <a:xfrm>
              <a:off x="2353733" y="2048933"/>
              <a:ext cx="3437467" cy="3606801"/>
            </a:xfrm>
            <a:prstGeom prst="rect">
              <a:avLst/>
            </a:prstGeom>
          </p:spPr>
        </p:pic>
        <p:sp>
          <p:nvSpPr>
            <p:cNvPr id="14" name="TextBox 4"/>
            <p:cNvSpPr txBox="1"/>
            <p:nvPr/>
          </p:nvSpPr>
          <p:spPr>
            <a:xfrm>
              <a:off x="3315968" y="2765306"/>
              <a:ext cx="1021456" cy="11488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5000" b="1" dirty="0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4</a:t>
              </a:r>
              <a:endParaRPr lang="zh-CN" altLang="en-US" sz="50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2" name="_3"/>
          <p:cNvSpPr/>
          <p:nvPr/>
        </p:nvSpPr>
        <p:spPr>
          <a:xfrm>
            <a:off x="4194635" y="2804862"/>
            <a:ext cx="2492990" cy="78483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zh-CN" altLang="en-US" sz="4500" b="1" dirty="0">
                <a:gradFill>
                  <a:gsLst>
                    <a:gs pos="0">
                      <a:srgbClr val="BC4D14"/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年度计划</a:t>
            </a:r>
          </a:p>
        </p:txBody>
      </p:sp>
      <p:sp>
        <p:nvSpPr>
          <p:cNvPr id="6" name="10"/>
          <p:cNvSpPr/>
          <p:nvPr>
            <p:custDataLst>
              <p:tags r:id="rId1"/>
            </p:custDataLst>
          </p:nvPr>
        </p:nvSpPr>
        <p:spPr>
          <a:xfrm>
            <a:off x="4230815" y="3624260"/>
            <a:ext cx="881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岗位倾向</a:t>
            </a:r>
          </a:p>
        </p:txBody>
      </p:sp>
      <p:sp>
        <p:nvSpPr>
          <p:cNvPr id="7" name="10"/>
          <p:cNvSpPr/>
          <p:nvPr>
            <p:custDataLst>
              <p:tags r:id="rId2"/>
            </p:custDataLst>
          </p:nvPr>
        </p:nvSpPr>
        <p:spPr>
          <a:xfrm>
            <a:off x="5017157" y="3624260"/>
            <a:ext cx="881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工作思路</a:t>
            </a:r>
          </a:p>
        </p:txBody>
      </p:sp>
      <p:sp>
        <p:nvSpPr>
          <p:cNvPr id="8" name="10"/>
          <p:cNvSpPr/>
          <p:nvPr>
            <p:custDataLst>
              <p:tags r:id="rId3"/>
            </p:custDataLst>
          </p:nvPr>
        </p:nvSpPr>
        <p:spPr>
          <a:xfrm>
            <a:off x="5818446" y="3624260"/>
            <a:ext cx="881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工作计划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3286126" y="142876"/>
            <a:ext cx="2571749" cy="9144000"/>
          </a:xfrm>
          <a:prstGeom prst="rect">
            <a:avLst/>
          </a:prstGeom>
          <a:solidFill>
            <a:srgbClr val="555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864450" y="1321201"/>
            <a:ext cx="3415102" cy="7848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500" b="1" dirty="0">
                <a:solidFill>
                  <a:srgbClr val="5555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4500" b="1" dirty="0">
              <a:solidFill>
                <a:srgbClr val="5555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028701" y="2546899"/>
            <a:ext cx="1323974" cy="2272751"/>
            <a:chOff x="1371601" y="2252865"/>
            <a:chExt cx="1765299" cy="3030335"/>
          </a:xfrm>
        </p:grpSpPr>
        <p:grpSp>
          <p:nvGrpSpPr>
            <p:cNvPr id="7" name="组合 6"/>
            <p:cNvGrpSpPr/>
            <p:nvPr/>
          </p:nvGrpSpPr>
          <p:grpSpPr>
            <a:xfrm>
              <a:off x="1371601" y="2252865"/>
              <a:ext cx="1765299" cy="3030335"/>
              <a:chOff x="1638301" y="1935365"/>
              <a:chExt cx="1765299" cy="3030335"/>
            </a:xfrm>
          </p:grpSpPr>
          <p:sp>
            <p:nvSpPr>
              <p:cNvPr id="9" name="素材框 3"/>
              <p:cNvSpPr/>
              <p:nvPr/>
            </p:nvSpPr>
            <p:spPr>
              <a:xfrm>
                <a:off x="1638301" y="1935365"/>
                <a:ext cx="1765299" cy="3030335"/>
              </a:xfrm>
              <a:prstGeom prst="frame">
                <a:avLst>
                  <a:gd name="adj1" fmla="val 350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25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1946862" y="2018076"/>
                <a:ext cx="1148179" cy="10464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4500" dirty="0">
                    <a:solidFill>
                      <a:srgbClr val="55555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  <a:endParaRPr lang="zh-CN" altLang="en-US" sz="4500" dirty="0">
                  <a:solidFill>
                    <a:srgbClr val="55555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1884881" y="3387642"/>
                <a:ext cx="1272143" cy="13542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3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工作</a:t>
                </a:r>
                <a:endParaRPr lang="en-US" altLang="zh-CN" sz="3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3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成果</a:t>
                </a:r>
              </a:p>
            </p:txBody>
          </p:sp>
        </p:grpSp>
        <p:sp>
          <p:nvSpPr>
            <p:cNvPr id="8" name="等腰三角形 7"/>
            <p:cNvSpPr/>
            <p:nvPr/>
          </p:nvSpPr>
          <p:spPr>
            <a:xfrm flipV="1">
              <a:off x="2115571" y="3427950"/>
              <a:ext cx="277357" cy="14075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952751" y="2546899"/>
            <a:ext cx="1323974" cy="2272751"/>
            <a:chOff x="3937001" y="2252865"/>
            <a:chExt cx="1765299" cy="3030335"/>
          </a:xfrm>
        </p:grpSpPr>
        <p:grpSp>
          <p:nvGrpSpPr>
            <p:cNvPr id="13" name="组合 12"/>
            <p:cNvGrpSpPr/>
            <p:nvPr/>
          </p:nvGrpSpPr>
          <p:grpSpPr>
            <a:xfrm>
              <a:off x="3937001" y="2252865"/>
              <a:ext cx="1765299" cy="3030335"/>
              <a:chOff x="1638301" y="1935365"/>
              <a:chExt cx="1765299" cy="3030335"/>
            </a:xfrm>
          </p:grpSpPr>
          <p:sp>
            <p:nvSpPr>
              <p:cNvPr id="15" name="素材框 25"/>
              <p:cNvSpPr/>
              <p:nvPr/>
            </p:nvSpPr>
            <p:spPr>
              <a:xfrm>
                <a:off x="1638301" y="1935365"/>
                <a:ext cx="1765299" cy="3030335"/>
              </a:xfrm>
              <a:prstGeom prst="frame">
                <a:avLst>
                  <a:gd name="adj1" fmla="val 350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25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1946861" y="2018076"/>
                <a:ext cx="1148179" cy="10464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4500" dirty="0">
                    <a:solidFill>
                      <a:srgbClr val="55555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zh-CN" altLang="en-US" sz="4500" dirty="0">
                  <a:solidFill>
                    <a:srgbClr val="55555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1884884" y="3387642"/>
                <a:ext cx="1272143" cy="13542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3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进步</a:t>
                </a:r>
              </a:p>
              <a:p>
                <a:pPr algn="ctr"/>
                <a:r>
                  <a:rPr lang="zh-CN" altLang="en-US" sz="3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成长</a:t>
                </a:r>
              </a:p>
            </p:txBody>
          </p:sp>
        </p:grpSp>
        <p:sp>
          <p:nvSpPr>
            <p:cNvPr id="14" name="等腰三角形 13"/>
            <p:cNvSpPr/>
            <p:nvPr/>
          </p:nvSpPr>
          <p:spPr>
            <a:xfrm flipV="1">
              <a:off x="4680971" y="3427950"/>
              <a:ext cx="277357" cy="14075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876801" y="2546899"/>
            <a:ext cx="1323974" cy="2272751"/>
            <a:chOff x="6502401" y="2252865"/>
            <a:chExt cx="1765299" cy="3030335"/>
          </a:xfrm>
        </p:grpSpPr>
        <p:grpSp>
          <p:nvGrpSpPr>
            <p:cNvPr id="19" name="组合 18"/>
            <p:cNvGrpSpPr/>
            <p:nvPr/>
          </p:nvGrpSpPr>
          <p:grpSpPr>
            <a:xfrm>
              <a:off x="6502401" y="2252865"/>
              <a:ext cx="1765299" cy="3030335"/>
              <a:chOff x="1638301" y="1935365"/>
              <a:chExt cx="1765299" cy="3030335"/>
            </a:xfrm>
          </p:grpSpPr>
          <p:sp>
            <p:nvSpPr>
              <p:cNvPr id="21" name="素材框 29"/>
              <p:cNvSpPr/>
              <p:nvPr/>
            </p:nvSpPr>
            <p:spPr>
              <a:xfrm>
                <a:off x="1638301" y="1935365"/>
                <a:ext cx="1765299" cy="3030335"/>
              </a:xfrm>
              <a:prstGeom prst="frame">
                <a:avLst>
                  <a:gd name="adj1" fmla="val 350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25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946861" y="2018076"/>
                <a:ext cx="1148179" cy="10464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4500" dirty="0">
                    <a:solidFill>
                      <a:srgbClr val="55555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zh-CN" altLang="en-US" sz="4500" dirty="0">
                  <a:solidFill>
                    <a:srgbClr val="55555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1884881" y="3387642"/>
                <a:ext cx="1272143" cy="13542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3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不足</a:t>
                </a:r>
                <a:endParaRPr lang="en-US" altLang="zh-CN" sz="3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3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改进</a:t>
                </a:r>
              </a:p>
            </p:txBody>
          </p:sp>
        </p:grpSp>
        <p:sp>
          <p:nvSpPr>
            <p:cNvPr id="20" name="等腰三角形 19"/>
            <p:cNvSpPr/>
            <p:nvPr/>
          </p:nvSpPr>
          <p:spPr>
            <a:xfrm flipV="1">
              <a:off x="7246371" y="3427950"/>
              <a:ext cx="277357" cy="14075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800851" y="2546899"/>
            <a:ext cx="1323974" cy="2272751"/>
            <a:chOff x="9067801" y="2252865"/>
            <a:chExt cx="1765299" cy="3030335"/>
          </a:xfrm>
        </p:grpSpPr>
        <p:grpSp>
          <p:nvGrpSpPr>
            <p:cNvPr id="25" name="组合 24"/>
            <p:cNvGrpSpPr/>
            <p:nvPr/>
          </p:nvGrpSpPr>
          <p:grpSpPr>
            <a:xfrm>
              <a:off x="9067801" y="2252865"/>
              <a:ext cx="1765299" cy="3030335"/>
              <a:chOff x="1638301" y="1935365"/>
              <a:chExt cx="1765299" cy="3030335"/>
            </a:xfrm>
          </p:grpSpPr>
          <p:sp>
            <p:nvSpPr>
              <p:cNvPr id="27" name="素材框 33"/>
              <p:cNvSpPr/>
              <p:nvPr/>
            </p:nvSpPr>
            <p:spPr>
              <a:xfrm>
                <a:off x="1638301" y="1935365"/>
                <a:ext cx="1765299" cy="3030335"/>
              </a:xfrm>
              <a:prstGeom prst="frame">
                <a:avLst>
                  <a:gd name="adj1" fmla="val 350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525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946861" y="2018076"/>
                <a:ext cx="1148179" cy="10464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4500" dirty="0">
                    <a:solidFill>
                      <a:srgbClr val="55555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  <a:endParaRPr lang="zh-CN" altLang="en-US" sz="4500" dirty="0">
                  <a:solidFill>
                    <a:srgbClr val="55555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1884882" y="3387642"/>
                <a:ext cx="1272143" cy="13542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3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年度</a:t>
                </a:r>
              </a:p>
              <a:p>
                <a:pPr algn="ctr"/>
                <a:r>
                  <a:rPr lang="zh-CN" altLang="en-US" sz="3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计划</a:t>
                </a:r>
              </a:p>
            </p:txBody>
          </p:sp>
        </p:grpSp>
        <p:sp>
          <p:nvSpPr>
            <p:cNvPr id="26" name="等腰三角形 25"/>
            <p:cNvSpPr/>
            <p:nvPr/>
          </p:nvSpPr>
          <p:spPr>
            <a:xfrm flipV="1">
              <a:off x="9811771" y="3427950"/>
              <a:ext cx="277357" cy="14075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TextBox 4"/>
          <p:cNvSpPr txBox="1"/>
          <p:nvPr/>
        </p:nvSpPr>
        <p:spPr>
          <a:xfrm>
            <a:off x="493104" y="1063994"/>
            <a:ext cx="340238" cy="179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http://www.www.2ppt.com/hangye/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岗位倾向</a:t>
            </a:r>
          </a:p>
        </p:txBody>
      </p:sp>
      <p:sp>
        <p:nvSpPr>
          <p:cNvPr id="71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3999865" y="4306970"/>
            <a:ext cx="1154430" cy="245745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 eaLnBrk="1" hangingPunct="1">
              <a:buClrTx/>
              <a:buSzTx/>
              <a:buNone/>
              <a:defRPr/>
            </a:pPr>
            <a:r>
              <a:rPr lang="en-US" altLang="zh-CN" sz="16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数据</a:t>
            </a:r>
            <a:r>
              <a:rPr lang="zh-CN" altLang="en-US" sz="16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敏感度</a:t>
            </a:r>
          </a:p>
        </p:txBody>
      </p:sp>
      <p:sp>
        <p:nvSpPr>
          <p:cNvPr id="72" name="Rectangle 13" descr="FD1DDF730CE4456e89755B07FE1653D0# #Rectangle 13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022725" y="4595260"/>
            <a:ext cx="1102360" cy="245745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 eaLnBrk="1" hangingPunct="1">
              <a:buClrTx/>
              <a:buSzTx/>
              <a:buNone/>
              <a:defRPr/>
            </a:pPr>
            <a:r>
              <a:rPr lang="en-US" altLang="zh-CN" sz="16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沟通与协作</a:t>
            </a:r>
          </a:p>
        </p:txBody>
      </p:sp>
      <p:sp>
        <p:nvSpPr>
          <p:cNvPr id="73" name="Rectangle 13" descr="FD1DDF730CE4456e89755B07FE1653D0# #Rectangle 13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999865" y="4883550"/>
            <a:ext cx="1124585" cy="245745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 eaLnBrk="1" hangingPunct="1">
              <a:buClrTx/>
              <a:buSzTx/>
              <a:buNone/>
              <a:defRPr/>
            </a:pPr>
            <a:r>
              <a:rPr lang="en-US" altLang="zh-CN" sz="16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解决和创新</a:t>
            </a:r>
          </a:p>
        </p:txBody>
      </p:sp>
      <p:sp>
        <p:nvSpPr>
          <p:cNvPr id="74" name="Rectangle 13" descr="FD1DDF730CE4456e89755B07FE1653D0# #Rectangle 1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013200" y="5172475"/>
            <a:ext cx="1111885" cy="245745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None/>
              <a:defRPr/>
            </a:pPr>
            <a:r>
              <a:rPr lang="en-US" altLang="zh-CN" sz="16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学习与适应</a:t>
            </a:r>
          </a:p>
        </p:txBody>
      </p:sp>
      <p:sp>
        <p:nvSpPr>
          <p:cNvPr id="75" name="圆角矩形 17"/>
          <p:cNvSpPr/>
          <p:nvPr/>
        </p:nvSpPr>
        <p:spPr>
          <a:xfrm>
            <a:off x="1958215" y="4092644"/>
            <a:ext cx="1800000" cy="107722"/>
          </a:xfrm>
          <a:prstGeom prst="roundRect">
            <a:avLst>
              <a:gd name="adj" fmla="val 50000"/>
            </a:avLst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圆角矩形 18"/>
          <p:cNvSpPr/>
          <p:nvPr/>
        </p:nvSpPr>
        <p:spPr>
          <a:xfrm>
            <a:off x="2308735" y="4381284"/>
            <a:ext cx="1440000" cy="107722"/>
          </a:xfrm>
          <a:prstGeom prst="roundRect">
            <a:avLst>
              <a:gd name="adj" fmla="val 50000"/>
            </a:avLst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圆角矩形 19"/>
          <p:cNvSpPr/>
          <p:nvPr>
            <p:custDataLst>
              <p:tags r:id="rId4"/>
            </p:custDataLst>
          </p:nvPr>
        </p:nvSpPr>
        <p:spPr>
          <a:xfrm>
            <a:off x="2143635" y="4669924"/>
            <a:ext cx="1620000" cy="107722"/>
          </a:xfrm>
          <a:prstGeom prst="roundRect">
            <a:avLst>
              <a:gd name="adj" fmla="val 50000"/>
            </a:avLst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圆角矩形 20"/>
          <p:cNvSpPr/>
          <p:nvPr>
            <p:custDataLst>
              <p:tags r:id="rId5"/>
            </p:custDataLst>
          </p:nvPr>
        </p:nvSpPr>
        <p:spPr>
          <a:xfrm>
            <a:off x="2308735" y="4958563"/>
            <a:ext cx="1440000" cy="107722"/>
          </a:xfrm>
          <a:prstGeom prst="roundRect">
            <a:avLst>
              <a:gd name="adj" fmla="val 50000"/>
            </a:avLst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圆角矩形 21"/>
          <p:cNvSpPr/>
          <p:nvPr>
            <p:custDataLst>
              <p:tags r:id="rId6"/>
            </p:custDataLst>
          </p:nvPr>
        </p:nvSpPr>
        <p:spPr>
          <a:xfrm>
            <a:off x="2504516" y="5247204"/>
            <a:ext cx="1260000" cy="107722"/>
          </a:xfrm>
          <a:prstGeom prst="roundRect">
            <a:avLst>
              <a:gd name="adj" fmla="val 50000"/>
            </a:avLst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圆角矩形 22"/>
          <p:cNvSpPr/>
          <p:nvPr/>
        </p:nvSpPr>
        <p:spPr>
          <a:xfrm>
            <a:off x="5334605" y="4092644"/>
            <a:ext cx="1800000" cy="107722"/>
          </a:xfrm>
          <a:prstGeom prst="roundRect">
            <a:avLst>
              <a:gd name="adj" fmla="val 50000"/>
            </a:avLst>
          </a:prstGeom>
          <a:solidFill>
            <a:srgbClr val="D629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圆角矩形 23"/>
          <p:cNvSpPr/>
          <p:nvPr/>
        </p:nvSpPr>
        <p:spPr>
          <a:xfrm>
            <a:off x="5334605" y="4381284"/>
            <a:ext cx="1260000" cy="107722"/>
          </a:xfrm>
          <a:prstGeom prst="roundRect">
            <a:avLst>
              <a:gd name="adj" fmla="val 50000"/>
            </a:avLst>
          </a:prstGeom>
          <a:solidFill>
            <a:srgbClr val="D629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圆角矩形 24"/>
          <p:cNvSpPr/>
          <p:nvPr>
            <p:custDataLst>
              <p:tags r:id="rId7"/>
            </p:custDataLst>
          </p:nvPr>
        </p:nvSpPr>
        <p:spPr>
          <a:xfrm>
            <a:off x="5334605" y="4669924"/>
            <a:ext cx="1440000" cy="107722"/>
          </a:xfrm>
          <a:prstGeom prst="roundRect">
            <a:avLst>
              <a:gd name="adj" fmla="val 50000"/>
            </a:avLst>
          </a:prstGeom>
          <a:solidFill>
            <a:srgbClr val="D629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圆角矩形 25"/>
          <p:cNvSpPr/>
          <p:nvPr>
            <p:custDataLst>
              <p:tags r:id="rId8"/>
            </p:custDataLst>
          </p:nvPr>
        </p:nvSpPr>
        <p:spPr>
          <a:xfrm>
            <a:off x="5334605" y="4958563"/>
            <a:ext cx="1260000" cy="107722"/>
          </a:xfrm>
          <a:prstGeom prst="roundRect">
            <a:avLst>
              <a:gd name="adj" fmla="val 50000"/>
            </a:avLst>
          </a:prstGeom>
          <a:solidFill>
            <a:srgbClr val="D629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圆角矩形 26"/>
          <p:cNvSpPr/>
          <p:nvPr>
            <p:custDataLst>
              <p:tags r:id="rId9"/>
            </p:custDataLst>
          </p:nvPr>
        </p:nvSpPr>
        <p:spPr>
          <a:xfrm>
            <a:off x="5334605" y="5247204"/>
            <a:ext cx="1080000" cy="107722"/>
          </a:xfrm>
          <a:prstGeom prst="roundRect">
            <a:avLst>
              <a:gd name="adj" fmla="val 50000"/>
            </a:avLst>
          </a:prstGeom>
          <a:solidFill>
            <a:srgbClr val="D629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7376149" y="4054172"/>
            <a:ext cx="941081" cy="16129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  <a:defRPr/>
            </a:pPr>
            <a:r>
              <a:rPr lang="en-US" altLang="zh-CN" sz="1050" b="1" dirty="0">
                <a:solidFill>
                  <a:srgbClr val="D6290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10</a:t>
            </a:r>
          </a:p>
        </p:txBody>
      </p:sp>
      <p:sp>
        <p:nvSpPr>
          <p:cNvPr id="90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7376316" y="4342812"/>
            <a:ext cx="1008112" cy="16129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  <a:defRPr/>
            </a:pPr>
            <a:r>
              <a:rPr lang="en-US" altLang="zh-CN" sz="1050" b="1" dirty="0">
                <a:solidFill>
                  <a:srgbClr val="D6290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</a:t>
            </a:r>
          </a:p>
        </p:txBody>
      </p:sp>
      <p:sp>
        <p:nvSpPr>
          <p:cNvPr id="91" name="Rectangle 13" descr="FD1DDF730CE4456e89755B07FE1653D0# #Rectangle 13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7374298" y="4647962"/>
            <a:ext cx="1103270" cy="16129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  <a:defRPr/>
            </a:pPr>
            <a:r>
              <a:rPr lang="en-US" altLang="zh-CN" sz="1050" b="1" dirty="0">
                <a:solidFill>
                  <a:srgbClr val="D6290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8</a:t>
            </a:r>
          </a:p>
        </p:txBody>
      </p:sp>
      <p:sp>
        <p:nvSpPr>
          <p:cNvPr id="92" name="Rectangle 13" descr="FD1DDF730CE4456e89755B07FE1653D0# #Rectangle 13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7382681" y="4920092"/>
            <a:ext cx="899615" cy="16129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  <a:defRPr/>
            </a:pPr>
            <a:r>
              <a:rPr lang="en-US" altLang="zh-CN" sz="1050" b="1" dirty="0">
                <a:solidFill>
                  <a:srgbClr val="D6290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</a:t>
            </a:r>
          </a:p>
        </p:txBody>
      </p:sp>
      <p:sp>
        <p:nvSpPr>
          <p:cNvPr id="93" name="Rectangle 13" descr="FD1DDF730CE4456e89755B07FE1653D0# #Rectangle 13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7382557" y="5241752"/>
            <a:ext cx="1103270" cy="16129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  <a:defRPr/>
            </a:pPr>
            <a:r>
              <a:rPr lang="en-US" altLang="zh-CN" sz="1050" b="1" dirty="0">
                <a:solidFill>
                  <a:srgbClr val="D6290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6</a:t>
            </a:r>
          </a:p>
        </p:txBody>
      </p:sp>
      <p:sp>
        <p:nvSpPr>
          <p:cNvPr id="94" name="泪滴形 93"/>
          <p:cNvSpPr/>
          <p:nvPr/>
        </p:nvSpPr>
        <p:spPr>
          <a:xfrm rot="2700000">
            <a:off x="2269288" y="1731691"/>
            <a:ext cx="1989197" cy="1989197"/>
          </a:xfrm>
          <a:prstGeom prst="teardrop">
            <a:avLst/>
          </a:prstGeom>
          <a:solidFill>
            <a:srgbClr val="5F5F5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TextBox 44"/>
          <p:cNvSpPr txBox="1"/>
          <p:nvPr/>
        </p:nvSpPr>
        <p:spPr>
          <a:xfrm flipH="1">
            <a:off x="2470124" y="2604953"/>
            <a:ext cx="1587525" cy="598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3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市场部</a:t>
            </a:r>
          </a:p>
        </p:txBody>
      </p:sp>
      <p:sp>
        <p:nvSpPr>
          <p:cNvPr id="96" name="TextBox 45"/>
          <p:cNvSpPr txBox="1"/>
          <p:nvPr/>
        </p:nvSpPr>
        <p:spPr>
          <a:xfrm flipH="1">
            <a:off x="2563066" y="2343226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数据分析专员</a:t>
            </a:r>
          </a:p>
        </p:txBody>
      </p:sp>
      <p:sp>
        <p:nvSpPr>
          <p:cNvPr id="97" name="泪滴形 96"/>
          <p:cNvSpPr/>
          <p:nvPr/>
        </p:nvSpPr>
        <p:spPr>
          <a:xfrm rot="13500000">
            <a:off x="4840777" y="2129883"/>
            <a:ext cx="1659323" cy="1659324"/>
          </a:xfrm>
          <a:prstGeom prst="teardrop">
            <a:avLst/>
          </a:prstGeom>
          <a:solidFill>
            <a:srgbClr val="D6290C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TextBox 48"/>
          <p:cNvSpPr txBox="1"/>
          <p:nvPr/>
        </p:nvSpPr>
        <p:spPr>
          <a:xfrm flipH="1">
            <a:off x="4949037" y="2827788"/>
            <a:ext cx="1549391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研发部</a:t>
            </a:r>
          </a:p>
        </p:txBody>
      </p:sp>
      <p:sp>
        <p:nvSpPr>
          <p:cNvPr id="99" name="TextBox 49"/>
          <p:cNvSpPr txBox="1"/>
          <p:nvPr/>
        </p:nvSpPr>
        <p:spPr>
          <a:xfrm flipH="1">
            <a:off x="5124171" y="2566061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测试工程师</a:t>
            </a:r>
          </a:p>
        </p:txBody>
      </p:sp>
      <p:sp>
        <p:nvSpPr>
          <p:cNvPr id="102" name="文本框 101"/>
          <p:cNvSpPr txBox="1"/>
          <p:nvPr/>
        </p:nvSpPr>
        <p:spPr>
          <a:xfrm>
            <a:off x="193557" y="999807"/>
            <a:ext cx="232104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岗位倾向</a:t>
            </a:r>
          </a:p>
        </p:txBody>
      </p:sp>
      <p:sp>
        <p:nvSpPr>
          <p:cNvPr id="3" name="Rectangle 13" descr="FD1DDF730CE4456e89755B07FE1653D0# #Rectangle 13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4013200" y="4018680"/>
            <a:ext cx="1154430" cy="245745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 eaLnBrk="1" hangingPunct="1">
              <a:buClrTx/>
              <a:buSzTx/>
              <a:buNone/>
              <a:defRPr/>
            </a:pPr>
            <a:r>
              <a:rPr lang="zh-CN" altLang="en-US" sz="16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工作责任心</a:t>
            </a:r>
          </a:p>
        </p:txBody>
      </p:sp>
      <p:sp>
        <p:nvSpPr>
          <p:cNvPr id="4" name="Rectangle 13" descr="FD1DDF730CE4456e89755B07FE1653D0# #Rectangle 13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746168" y="4054172"/>
            <a:ext cx="941081" cy="16129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en-US" altLang="zh-CN" sz="105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10</a:t>
            </a:r>
          </a:p>
        </p:txBody>
      </p:sp>
      <p:sp>
        <p:nvSpPr>
          <p:cNvPr id="5" name="Rectangle 13" descr="FD1DDF730CE4456e89755B07FE1653D0# #Rectangle 13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684573" y="4351067"/>
            <a:ext cx="1008112" cy="16129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en-US" altLang="zh-CN" sz="105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8</a:t>
            </a:r>
          </a:p>
        </p:txBody>
      </p:sp>
      <p:sp>
        <p:nvSpPr>
          <p:cNvPr id="6" name="Rectangle 13" descr="FD1DDF730CE4456e89755B07FE1653D0# #Rectangle 13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590593" y="4647962"/>
            <a:ext cx="1103270" cy="16129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en-US" altLang="zh-CN" sz="105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9</a:t>
            </a:r>
          </a:p>
        </p:txBody>
      </p:sp>
      <p:sp>
        <p:nvSpPr>
          <p:cNvPr id="7" name="Rectangle 13" descr="FD1DDF730CE4456e89755B07FE1653D0# #Rectangle 13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790618" y="4912472"/>
            <a:ext cx="899615" cy="16129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en-US" altLang="zh-CN" sz="105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8</a:t>
            </a:r>
          </a:p>
        </p:txBody>
      </p:sp>
      <p:sp>
        <p:nvSpPr>
          <p:cNvPr id="8" name="Rectangle 13" descr="FD1DDF730CE4456e89755B07FE1653D0# #Rectangle 13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581703" y="5241752"/>
            <a:ext cx="1103270" cy="16129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en-US" altLang="zh-CN" sz="105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72"/>
          <p:cNvGrpSpPr/>
          <p:nvPr>
            <p:custDataLst>
              <p:tags r:id="rId1"/>
            </p:custDataLst>
          </p:nvPr>
        </p:nvGrpSpPr>
        <p:grpSpPr>
          <a:xfrm>
            <a:off x="491361" y="3296700"/>
            <a:ext cx="1112102" cy="1159116"/>
            <a:chOff x="5776018" y="1609114"/>
            <a:chExt cx="1112102" cy="1159116"/>
          </a:xfrm>
        </p:grpSpPr>
        <p:sp>
          <p:nvSpPr>
            <p:cNvPr id="45" name="Text Placeholder 3"/>
            <p:cNvSpPr txBox="1"/>
            <p:nvPr>
              <p:custDataLst>
                <p:tags r:id="rId30"/>
              </p:custDataLst>
            </p:nvPr>
          </p:nvSpPr>
          <p:spPr>
            <a:xfrm>
              <a:off x="6101237" y="1609114"/>
              <a:ext cx="461666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spcBef>
                  <a:spcPct val="20000"/>
                </a:spcBef>
                <a:defRPr/>
              </a:pPr>
              <a:r>
                <a:rPr lang="zh-CN" altLang="en-US" sz="1200" b="1" dirty="0">
                  <a:solidFill>
                    <a:srgbClr val="DC282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思路一</a:t>
              </a:r>
              <a:endParaRPr lang="en-US" sz="1200" b="1" dirty="0">
                <a:solidFill>
                  <a:srgbClr val="DC282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Text Placeholder 3"/>
            <p:cNvSpPr txBox="1"/>
            <p:nvPr>
              <p:custDataLst>
                <p:tags r:id="rId31"/>
              </p:custDataLst>
            </p:nvPr>
          </p:nvSpPr>
          <p:spPr>
            <a:xfrm>
              <a:off x="5776018" y="1806840"/>
              <a:ext cx="1112102" cy="961390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lnSpc>
                  <a:spcPts val="1500"/>
                </a:lnSpc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制定明确的职业发展计划：短期和长期的职业目标，包括晋升、技能提升和项目经验积累。。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Group 72"/>
          <p:cNvGrpSpPr/>
          <p:nvPr>
            <p:custDataLst>
              <p:tags r:id="rId2"/>
            </p:custDataLst>
          </p:nvPr>
        </p:nvGrpSpPr>
        <p:grpSpPr>
          <a:xfrm>
            <a:off x="2513540" y="3298014"/>
            <a:ext cx="1140204" cy="1541301"/>
            <a:chOff x="5776018" y="1548154"/>
            <a:chExt cx="1140204" cy="1541301"/>
          </a:xfrm>
        </p:grpSpPr>
        <p:sp>
          <p:nvSpPr>
            <p:cNvPr id="66" name="Text Placeholder 3"/>
            <p:cNvSpPr txBox="1"/>
            <p:nvPr>
              <p:custDataLst>
                <p:tags r:id="rId28"/>
              </p:custDataLst>
            </p:nvPr>
          </p:nvSpPr>
          <p:spPr>
            <a:xfrm>
              <a:off x="6115289" y="1548154"/>
              <a:ext cx="461666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spcBef>
                  <a:spcPct val="20000"/>
                </a:spcBef>
                <a:defRPr/>
              </a:pPr>
              <a:r>
                <a:rPr lang="zh-CN" altLang="en-US" sz="1200" b="1" dirty="0">
                  <a:solidFill>
                    <a:srgbClr val="7F7F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思路二</a:t>
              </a:r>
              <a:endParaRPr lang="en-US" sz="1200" b="1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Text Placeholder 3"/>
            <p:cNvSpPr txBox="1"/>
            <p:nvPr>
              <p:custDataLst>
                <p:tags r:id="rId29"/>
              </p:custDataLst>
            </p:nvPr>
          </p:nvSpPr>
          <p:spPr>
            <a:xfrm>
              <a:off x="5776018" y="1743255"/>
              <a:ext cx="1140204" cy="1346200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lnSpc>
                  <a:spcPts val="1500"/>
                </a:lnSpc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主动参与项目并展示能力：主动参与公司内外项目，展示自己的能力，获取更多实际经验； 主动与其他部门合作，增加全面的业务理解。</a:t>
              </a:r>
              <a:endPara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Group 72"/>
          <p:cNvGrpSpPr/>
          <p:nvPr>
            <p:custDataLst>
              <p:tags r:id="rId3"/>
            </p:custDataLst>
          </p:nvPr>
        </p:nvGrpSpPr>
        <p:grpSpPr>
          <a:xfrm>
            <a:off x="4589068" y="3299611"/>
            <a:ext cx="1152141" cy="1538103"/>
            <a:chOff x="5776018" y="1537993"/>
            <a:chExt cx="1152141" cy="1538103"/>
          </a:xfrm>
        </p:grpSpPr>
        <p:sp>
          <p:nvSpPr>
            <p:cNvPr id="81" name="Text Placeholder 3"/>
            <p:cNvSpPr txBox="1"/>
            <p:nvPr>
              <p:custDataLst>
                <p:tags r:id="rId26"/>
              </p:custDataLst>
            </p:nvPr>
          </p:nvSpPr>
          <p:spPr>
            <a:xfrm>
              <a:off x="6121256" y="1537993"/>
              <a:ext cx="461666" cy="184666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spcBef>
                  <a:spcPct val="20000"/>
                </a:spcBef>
                <a:defRPr/>
              </a:pPr>
              <a:r>
                <a:rPr lang="zh-CN" altLang="en-US" sz="1200" b="1" dirty="0">
                  <a:solidFill>
                    <a:srgbClr val="AF210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思路三</a:t>
              </a:r>
              <a:endParaRPr lang="en-US" sz="1200" b="1" dirty="0">
                <a:solidFill>
                  <a:srgbClr val="AF210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Text Placeholder 3"/>
            <p:cNvSpPr txBox="1"/>
            <p:nvPr>
              <p:custDataLst>
                <p:tags r:id="rId27"/>
              </p:custDataLst>
            </p:nvPr>
          </p:nvSpPr>
          <p:spPr>
            <a:xfrm>
              <a:off x="5776018" y="1729896"/>
              <a:ext cx="1152141" cy="1346200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lnSpc>
                  <a:spcPts val="1500"/>
                </a:lnSpc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定期评估自身表现和职业规划：对个人绩效和发展计划进行定期评估，发现问题并及时调整；主动寻求同事和领导的反馈，了解自己的优势和发展空间。</a:t>
              </a:r>
            </a:p>
          </p:txBody>
        </p:sp>
      </p:grpSp>
      <p:grpSp>
        <p:nvGrpSpPr>
          <p:cNvPr id="7" name="Group 72"/>
          <p:cNvGrpSpPr/>
          <p:nvPr>
            <p:custDataLst>
              <p:tags r:id="rId4"/>
            </p:custDataLst>
          </p:nvPr>
        </p:nvGrpSpPr>
        <p:grpSpPr>
          <a:xfrm>
            <a:off x="6644377" y="3303457"/>
            <a:ext cx="1116530" cy="1722814"/>
            <a:chOff x="5776018" y="1545687"/>
            <a:chExt cx="1116530" cy="1722814"/>
          </a:xfrm>
        </p:grpSpPr>
        <p:sp>
          <p:nvSpPr>
            <p:cNvPr id="89" name="Text Placeholder 3"/>
            <p:cNvSpPr txBox="1"/>
            <p:nvPr>
              <p:custDataLst>
                <p:tags r:id="rId24"/>
              </p:custDataLst>
            </p:nvPr>
          </p:nvSpPr>
          <p:spPr>
            <a:xfrm>
              <a:off x="6103450" y="1545687"/>
              <a:ext cx="461666" cy="184666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spcBef>
                  <a:spcPct val="20000"/>
                </a:spcBef>
                <a:defRPr/>
              </a:pPr>
              <a:r>
                <a:rPr lang="zh-CN" altLang="en-US" sz="1200" b="1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思路四</a:t>
              </a:r>
              <a:endParaRPr lang="en-US" sz="12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Text Placeholder 3"/>
            <p:cNvSpPr txBox="1"/>
            <p:nvPr>
              <p:custDataLst>
                <p:tags r:id="rId25"/>
              </p:custDataLst>
            </p:nvPr>
          </p:nvSpPr>
          <p:spPr>
            <a:xfrm>
              <a:off x="5776018" y="1729896"/>
              <a:ext cx="1116530" cy="1538605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lnSpc>
                  <a:spcPts val="1500"/>
                </a:lnSpc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及时调整计划，适应变化：根据检查阶段的评估和反馈，及时调整个人和职业发展计划。主动寻求领导的建议和指导，以更好地应对职业发展中的困难和挑战。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工作思路</a:t>
            </a:r>
            <a:r>
              <a:rPr lang="en-US" altLang="zh-CN" dirty="0"/>
              <a:t>——</a:t>
            </a:r>
            <a:r>
              <a:rPr lang="zh-CN" altLang="en-US" dirty="0"/>
              <a:t>总体思路</a:t>
            </a:r>
            <a:endParaRPr lang="en-US" dirty="0"/>
          </a:p>
        </p:txBody>
      </p:sp>
      <p:sp>
        <p:nvSpPr>
          <p:cNvPr id="43" name="Chevron 42"/>
          <p:cNvSpPr/>
          <p:nvPr>
            <p:custDataLst>
              <p:tags r:id="rId5"/>
            </p:custDataLst>
          </p:nvPr>
        </p:nvSpPr>
        <p:spPr>
          <a:xfrm>
            <a:off x="1752377" y="3031392"/>
            <a:ext cx="689139" cy="1497782"/>
          </a:xfrm>
          <a:prstGeom prst="chevron">
            <a:avLst/>
          </a:prstGeom>
          <a:solidFill>
            <a:srgbClr val="D228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Chevron 63"/>
          <p:cNvSpPr/>
          <p:nvPr>
            <p:custDataLst>
              <p:tags r:id="rId6"/>
            </p:custDataLst>
          </p:nvPr>
        </p:nvSpPr>
        <p:spPr>
          <a:xfrm>
            <a:off x="3801581" y="3031392"/>
            <a:ext cx="689139" cy="1497782"/>
          </a:xfrm>
          <a:prstGeom prst="chevron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Chevron 67"/>
          <p:cNvSpPr/>
          <p:nvPr>
            <p:custDataLst>
              <p:tags r:id="rId7"/>
            </p:custDataLst>
          </p:nvPr>
        </p:nvSpPr>
        <p:spPr>
          <a:xfrm>
            <a:off x="5856890" y="3031392"/>
            <a:ext cx="689139" cy="1497782"/>
          </a:xfrm>
          <a:prstGeom prst="chevron">
            <a:avLst/>
          </a:prstGeom>
          <a:solidFill>
            <a:srgbClr val="AF21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Chevron 86"/>
          <p:cNvSpPr/>
          <p:nvPr>
            <p:custDataLst>
              <p:tags r:id="rId8"/>
            </p:custDataLst>
          </p:nvPr>
        </p:nvSpPr>
        <p:spPr>
          <a:xfrm>
            <a:off x="7935874" y="3031392"/>
            <a:ext cx="689139" cy="1497782"/>
          </a:xfrm>
          <a:prstGeom prst="chevron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Group 134"/>
          <p:cNvGrpSpPr/>
          <p:nvPr>
            <p:custDataLst>
              <p:tags r:id="rId9"/>
            </p:custDataLst>
          </p:nvPr>
        </p:nvGrpSpPr>
        <p:grpSpPr>
          <a:xfrm>
            <a:off x="1651001" y="3455762"/>
            <a:ext cx="648499" cy="649042"/>
            <a:chOff x="3287425" y="1417883"/>
            <a:chExt cx="648499" cy="649042"/>
          </a:xfrm>
        </p:grpSpPr>
        <p:sp>
          <p:nvSpPr>
            <p:cNvPr id="42" name="Oval 41"/>
            <p:cNvSpPr>
              <a:spLocks noChangeAspect="1"/>
            </p:cNvSpPr>
            <p:nvPr>
              <p:custDataLst>
                <p:tags r:id="rId22"/>
              </p:custDataLst>
            </p:nvPr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rgbClr val="FAB5A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>
              <p:custDataLst>
                <p:tags r:id="rId23"/>
              </p:custDataLst>
            </p:nvPr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rgbClr val="D2280C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en-US" sz="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Group 129"/>
          <p:cNvGrpSpPr/>
          <p:nvPr>
            <p:custDataLst>
              <p:tags r:id="rId10"/>
            </p:custDataLst>
          </p:nvPr>
        </p:nvGrpSpPr>
        <p:grpSpPr>
          <a:xfrm>
            <a:off x="3719296" y="3455762"/>
            <a:ext cx="648499" cy="649042"/>
            <a:chOff x="2779491" y="2517212"/>
            <a:chExt cx="648499" cy="649042"/>
          </a:xfrm>
        </p:grpSpPr>
        <p:sp>
          <p:nvSpPr>
            <p:cNvPr id="53" name="Oval 52"/>
            <p:cNvSpPr>
              <a:spLocks noChangeAspect="1"/>
            </p:cNvSpPr>
            <p:nvPr>
              <p:custDataLst>
                <p:tags r:id="rId20"/>
              </p:custDataLst>
            </p:nvPr>
          </p:nvSpPr>
          <p:spPr>
            <a:xfrm>
              <a:off x="2779491" y="2517212"/>
              <a:ext cx="648499" cy="649042"/>
            </a:xfrm>
            <a:prstGeom prst="ellipse">
              <a:avLst/>
            </a:prstGeom>
            <a:solidFill>
              <a:srgbClr val="CCCCCC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>
              <p:custDataLst>
                <p:tags r:id="rId21"/>
              </p:custDataLst>
            </p:nvPr>
          </p:nvSpPr>
          <p:spPr>
            <a:xfrm>
              <a:off x="2854318" y="2592102"/>
              <a:ext cx="498845" cy="499263"/>
            </a:xfrm>
            <a:prstGeom prst="ellipse">
              <a:avLst/>
            </a:prstGeom>
            <a:solidFill>
              <a:srgbClr val="7F7F7F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Group 130"/>
          <p:cNvGrpSpPr/>
          <p:nvPr>
            <p:custDataLst>
              <p:tags r:id="rId11"/>
            </p:custDataLst>
          </p:nvPr>
        </p:nvGrpSpPr>
        <p:grpSpPr>
          <a:xfrm>
            <a:off x="5777288" y="3455762"/>
            <a:ext cx="648499" cy="649042"/>
            <a:chOff x="3287425" y="3613920"/>
            <a:chExt cx="648499" cy="649042"/>
          </a:xfrm>
        </p:grpSpPr>
        <p:sp>
          <p:nvSpPr>
            <p:cNvPr id="57" name="Oval 56"/>
            <p:cNvSpPr>
              <a:spLocks noChangeAspect="1"/>
            </p:cNvSpPr>
            <p:nvPr>
              <p:custDataLst>
                <p:tags r:id="rId18"/>
              </p:custDataLst>
            </p:nvPr>
          </p:nvSpPr>
          <p:spPr>
            <a:xfrm>
              <a:off x="3287425" y="3613920"/>
              <a:ext cx="648499" cy="649042"/>
            </a:xfrm>
            <a:prstGeom prst="ellipse">
              <a:avLst/>
            </a:prstGeom>
            <a:solidFill>
              <a:srgbClr val="F4B1B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>
              <p:custDataLst>
                <p:tags r:id="rId19"/>
              </p:custDataLst>
            </p:nvPr>
          </p:nvSpPr>
          <p:spPr>
            <a:xfrm>
              <a:off x="3362252" y="3688810"/>
              <a:ext cx="498845" cy="499263"/>
            </a:xfrm>
            <a:prstGeom prst="ellipse">
              <a:avLst/>
            </a:prstGeom>
            <a:solidFill>
              <a:srgbClr val="AF210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Group 133"/>
          <p:cNvGrpSpPr/>
          <p:nvPr>
            <p:custDataLst>
              <p:tags r:id="rId12"/>
            </p:custDataLst>
          </p:nvPr>
        </p:nvGrpSpPr>
        <p:grpSpPr>
          <a:xfrm>
            <a:off x="7838835" y="3455762"/>
            <a:ext cx="648499" cy="649042"/>
            <a:chOff x="5249342" y="1406453"/>
            <a:chExt cx="648499" cy="649042"/>
          </a:xfrm>
        </p:grpSpPr>
        <p:sp>
          <p:nvSpPr>
            <p:cNvPr id="69" name="Oval 68"/>
            <p:cNvSpPr>
              <a:spLocks noChangeAspect="1"/>
            </p:cNvSpPr>
            <p:nvPr>
              <p:custDataLst>
                <p:tags r:id="rId16"/>
              </p:custDataLst>
            </p:nvPr>
          </p:nvSpPr>
          <p:spPr>
            <a:xfrm>
              <a:off x="5249342" y="1406453"/>
              <a:ext cx="648499" cy="649042"/>
            </a:xfrm>
            <a:prstGeom prst="ellipse">
              <a:avLst/>
            </a:prstGeom>
            <a:solidFill>
              <a:srgbClr val="BDBDBD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>
              <p:custDataLst>
                <p:tags r:id="rId17"/>
              </p:custDataLst>
            </p:nvPr>
          </p:nvSpPr>
          <p:spPr>
            <a:xfrm>
              <a:off x="5324169" y="1481343"/>
              <a:ext cx="498845" cy="499263"/>
            </a:xfrm>
            <a:prstGeom prst="ellipse">
              <a:avLst/>
            </a:prstGeom>
            <a:solidFill>
              <a:srgbClr val="59595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3" name="Arc 72"/>
          <p:cNvSpPr/>
          <p:nvPr>
            <p:custDataLst>
              <p:tags r:id="rId13"/>
            </p:custDataLst>
          </p:nvPr>
        </p:nvSpPr>
        <p:spPr>
          <a:xfrm rot="19051047">
            <a:off x="2083683" y="2718526"/>
            <a:ext cx="1636328" cy="1636328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Arc 73"/>
          <p:cNvSpPr/>
          <p:nvPr>
            <p:custDataLst>
              <p:tags r:id="rId14"/>
            </p:custDataLst>
          </p:nvPr>
        </p:nvSpPr>
        <p:spPr>
          <a:xfrm rot="13500000" flipH="1">
            <a:off x="4180111" y="3264912"/>
            <a:ext cx="1636328" cy="1636328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Arc 74"/>
          <p:cNvSpPr/>
          <p:nvPr>
            <p:custDataLst>
              <p:tags r:id="rId15"/>
            </p:custDataLst>
          </p:nvPr>
        </p:nvSpPr>
        <p:spPr>
          <a:xfrm rot="19051047">
            <a:off x="6389797" y="2737728"/>
            <a:ext cx="1636328" cy="1636328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566638" y="1490690"/>
            <a:ext cx="401072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好的思路是成功的开始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工作计划</a:t>
            </a:r>
            <a:r>
              <a:rPr lang="en-US" altLang="zh-CN" dirty="0"/>
              <a:t>——</a:t>
            </a:r>
            <a:r>
              <a:rPr lang="zh-CN" altLang="en-US" dirty="0"/>
              <a:t>全年总体目标</a:t>
            </a:r>
            <a:endParaRPr lang="en-US" dirty="0"/>
          </a:p>
        </p:txBody>
      </p:sp>
      <p:grpSp>
        <p:nvGrpSpPr>
          <p:cNvPr id="2" name="Group 9"/>
          <p:cNvGrpSpPr/>
          <p:nvPr/>
        </p:nvGrpSpPr>
        <p:grpSpPr>
          <a:xfrm>
            <a:off x="3124202" y="2240757"/>
            <a:ext cx="2895598" cy="564362"/>
            <a:chOff x="1600200" y="1295400"/>
            <a:chExt cx="5410200" cy="649312"/>
          </a:xfrm>
        </p:grpSpPr>
        <p:sp>
          <p:nvSpPr>
            <p:cNvPr id="6" name="Rounded Rectangle 5"/>
            <p:cNvSpPr/>
            <p:nvPr/>
          </p:nvSpPr>
          <p:spPr>
            <a:xfrm>
              <a:off x="1600200" y="1335113"/>
              <a:ext cx="5410200" cy="609599"/>
            </a:xfrm>
            <a:prstGeom prst="roundRect">
              <a:avLst>
                <a:gd name="adj" fmla="val 7228"/>
              </a:avLst>
            </a:prstGeom>
            <a:solidFill>
              <a:srgbClr val="CA2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1600200" y="1295400"/>
              <a:ext cx="5410200" cy="609600"/>
            </a:xfrm>
            <a:prstGeom prst="roundRect">
              <a:avLst>
                <a:gd name="adj" fmla="val 10132"/>
              </a:avLst>
            </a:prstGeom>
            <a:solidFill>
              <a:srgbClr val="F346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定岗胜岗</a:t>
              </a:r>
            </a:p>
          </p:txBody>
        </p:sp>
      </p:grpSp>
      <p:grpSp>
        <p:nvGrpSpPr>
          <p:cNvPr id="3" name="Group 9"/>
          <p:cNvGrpSpPr/>
          <p:nvPr/>
        </p:nvGrpSpPr>
        <p:grpSpPr>
          <a:xfrm>
            <a:off x="3124202" y="2939952"/>
            <a:ext cx="2895598" cy="564362"/>
            <a:chOff x="1600200" y="1295400"/>
            <a:chExt cx="5410200" cy="649312"/>
          </a:xfrm>
        </p:grpSpPr>
        <p:sp>
          <p:nvSpPr>
            <p:cNvPr id="91" name="Rounded Rectangle 90"/>
            <p:cNvSpPr/>
            <p:nvPr/>
          </p:nvSpPr>
          <p:spPr>
            <a:xfrm>
              <a:off x="1600200" y="1335113"/>
              <a:ext cx="5410200" cy="609599"/>
            </a:xfrm>
            <a:prstGeom prst="roundRect">
              <a:avLst>
                <a:gd name="adj" fmla="val 7228"/>
              </a:avLst>
            </a:prstGeom>
            <a:solidFill>
              <a:srgbClr val="5F5F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Rounded Rectangle 91"/>
            <p:cNvSpPr/>
            <p:nvPr/>
          </p:nvSpPr>
          <p:spPr>
            <a:xfrm>
              <a:off x="1600200" y="1295400"/>
              <a:ext cx="5410200" cy="609600"/>
            </a:xfrm>
            <a:prstGeom prst="roundRect">
              <a:avLst>
                <a:gd name="adj" fmla="val 10132"/>
              </a:avLst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扎实岗位技能</a:t>
              </a:r>
            </a:p>
          </p:txBody>
        </p:sp>
      </p:grpSp>
      <p:grpSp>
        <p:nvGrpSpPr>
          <p:cNvPr id="4" name="Group 9"/>
          <p:cNvGrpSpPr/>
          <p:nvPr/>
        </p:nvGrpSpPr>
        <p:grpSpPr>
          <a:xfrm>
            <a:off x="3124202" y="3639147"/>
            <a:ext cx="2895598" cy="564362"/>
            <a:chOff x="1600200" y="1295400"/>
            <a:chExt cx="5410200" cy="649312"/>
          </a:xfrm>
        </p:grpSpPr>
        <p:sp>
          <p:nvSpPr>
            <p:cNvPr id="94" name="Rounded Rectangle 93"/>
            <p:cNvSpPr/>
            <p:nvPr/>
          </p:nvSpPr>
          <p:spPr>
            <a:xfrm>
              <a:off x="1600200" y="1335113"/>
              <a:ext cx="5410200" cy="609599"/>
            </a:xfrm>
            <a:prstGeom prst="roundRect">
              <a:avLst>
                <a:gd name="adj" fmla="val 7228"/>
              </a:avLst>
            </a:prstGeom>
            <a:solidFill>
              <a:srgbClr val="BD1B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600200" y="1295400"/>
              <a:ext cx="5410200" cy="609600"/>
            </a:xfrm>
            <a:prstGeom prst="roundRect">
              <a:avLst>
                <a:gd name="adj" fmla="val 10132"/>
              </a:avLst>
            </a:prstGeom>
            <a:solidFill>
              <a:srgbClr val="E33D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建立业务关系</a:t>
              </a:r>
            </a:p>
          </p:txBody>
        </p:sp>
      </p:grpSp>
      <p:grpSp>
        <p:nvGrpSpPr>
          <p:cNvPr id="7" name="Group 9"/>
          <p:cNvGrpSpPr/>
          <p:nvPr/>
        </p:nvGrpSpPr>
        <p:grpSpPr>
          <a:xfrm>
            <a:off x="3124202" y="4338342"/>
            <a:ext cx="2895598" cy="564362"/>
            <a:chOff x="1600200" y="1295400"/>
            <a:chExt cx="5410200" cy="649312"/>
          </a:xfrm>
        </p:grpSpPr>
        <p:sp>
          <p:nvSpPr>
            <p:cNvPr id="29" name="Rounded Rectangle 28"/>
            <p:cNvSpPr/>
            <p:nvPr/>
          </p:nvSpPr>
          <p:spPr>
            <a:xfrm>
              <a:off x="1600200" y="1335113"/>
              <a:ext cx="5410200" cy="609599"/>
            </a:xfrm>
            <a:prstGeom prst="roundRect">
              <a:avLst>
                <a:gd name="adj" fmla="val 7228"/>
              </a:avLst>
            </a:pr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600200" y="1295400"/>
              <a:ext cx="5410200" cy="609600"/>
            </a:xfrm>
            <a:prstGeom prst="roundRect">
              <a:avLst>
                <a:gd name="adj" fmla="val 10132"/>
              </a:avLst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参与分享学习</a:t>
              </a:r>
            </a:p>
          </p:txBody>
        </p:sp>
      </p:grpSp>
      <p:grpSp>
        <p:nvGrpSpPr>
          <p:cNvPr id="8" name="Group 9"/>
          <p:cNvGrpSpPr/>
          <p:nvPr/>
        </p:nvGrpSpPr>
        <p:grpSpPr>
          <a:xfrm>
            <a:off x="3124202" y="5037538"/>
            <a:ext cx="2895598" cy="564362"/>
            <a:chOff x="1600200" y="1295400"/>
            <a:chExt cx="5410200" cy="649312"/>
          </a:xfrm>
        </p:grpSpPr>
        <p:sp>
          <p:nvSpPr>
            <p:cNvPr id="32" name="Rounded Rectangle 31"/>
            <p:cNvSpPr/>
            <p:nvPr/>
          </p:nvSpPr>
          <p:spPr>
            <a:xfrm>
              <a:off x="1600200" y="1335113"/>
              <a:ext cx="5410200" cy="609599"/>
            </a:xfrm>
            <a:prstGeom prst="roundRect">
              <a:avLst>
                <a:gd name="adj" fmla="val 7228"/>
              </a:avLst>
            </a:prstGeom>
            <a:solidFill>
              <a:srgbClr val="971D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600200" y="1295400"/>
              <a:ext cx="5410200" cy="609600"/>
            </a:xfrm>
            <a:prstGeom prst="roundRect">
              <a:avLst>
                <a:gd name="adj" fmla="val 10132"/>
              </a:avLst>
            </a:prstGeom>
            <a:solidFill>
              <a:srgbClr val="C926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独当一面</a:t>
              </a:r>
              <a:endPara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68" name="Elbow Connector 67"/>
          <p:cNvCxnSpPr/>
          <p:nvPr/>
        </p:nvCxnSpPr>
        <p:spPr>
          <a:xfrm flipV="1">
            <a:off x="1752601" y="3281075"/>
            <a:ext cx="1371601" cy="434272"/>
          </a:xfrm>
          <a:prstGeom prst="bentConnector3">
            <a:avLst>
              <a:gd name="adj1" fmla="val 50000"/>
            </a:avLst>
          </a:prstGeom>
          <a:ln w="28575">
            <a:solidFill>
              <a:srgbClr val="7F7F7F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1920593" y="3920933"/>
            <a:ext cx="1203609" cy="1588"/>
          </a:xfrm>
          <a:prstGeom prst="line">
            <a:avLst/>
          </a:prstGeom>
          <a:ln w="28575">
            <a:solidFill>
              <a:srgbClr val="E33D3D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/>
          <p:nvPr/>
        </p:nvCxnSpPr>
        <p:spPr>
          <a:xfrm>
            <a:off x="1752601" y="4155723"/>
            <a:ext cx="1371601" cy="434272"/>
          </a:xfrm>
          <a:prstGeom prst="bentConnector3">
            <a:avLst>
              <a:gd name="adj1" fmla="val 50000"/>
            </a:avLst>
          </a:prstGeom>
          <a:ln w="28575">
            <a:solidFill>
              <a:srgbClr val="59595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/>
          <p:cNvCxnSpPr/>
          <p:nvPr/>
        </p:nvCxnSpPr>
        <p:spPr>
          <a:xfrm flipV="1">
            <a:off x="1371601" y="2540199"/>
            <a:ext cx="1752601" cy="929598"/>
          </a:xfrm>
          <a:prstGeom prst="bentConnector3">
            <a:avLst>
              <a:gd name="adj1" fmla="val 42174"/>
            </a:avLst>
          </a:prstGeom>
          <a:ln w="28575">
            <a:solidFill>
              <a:srgbClr val="F34123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/>
          <p:cNvCxnSpPr/>
          <p:nvPr/>
        </p:nvCxnSpPr>
        <p:spPr>
          <a:xfrm>
            <a:off x="1537707" y="4338341"/>
            <a:ext cx="1586494" cy="970374"/>
          </a:xfrm>
          <a:prstGeom prst="bentConnector3">
            <a:avLst>
              <a:gd name="adj1" fmla="val 37992"/>
            </a:avLst>
          </a:prstGeom>
          <a:ln w="28575">
            <a:solidFill>
              <a:srgbClr val="C9260B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37"/>
          <p:cNvGrpSpPr/>
          <p:nvPr/>
        </p:nvGrpSpPr>
        <p:grpSpPr>
          <a:xfrm>
            <a:off x="609600" y="3265836"/>
            <a:ext cx="1310988" cy="1310984"/>
            <a:chOff x="7147213" y="2364759"/>
            <a:chExt cx="1310988" cy="1310984"/>
          </a:xfrm>
        </p:grpSpPr>
        <p:sp>
          <p:nvSpPr>
            <p:cNvPr id="50" name="Freeform 49"/>
            <p:cNvSpPr/>
            <p:nvPr/>
          </p:nvSpPr>
          <p:spPr>
            <a:xfrm>
              <a:off x="7147213" y="2364759"/>
              <a:ext cx="1310988" cy="1310984"/>
            </a:xfrm>
            <a:custGeom>
              <a:avLst/>
              <a:gdLst>
                <a:gd name="connsiteX0" fmla="*/ 0 w 661361"/>
                <a:gd name="connsiteY0" fmla="*/ 330681 h 661361"/>
                <a:gd name="connsiteX1" fmla="*/ 96855 w 661361"/>
                <a:gd name="connsiteY1" fmla="*/ 96854 h 661361"/>
                <a:gd name="connsiteX2" fmla="*/ 330682 w 661361"/>
                <a:gd name="connsiteY2" fmla="*/ 0 h 661361"/>
                <a:gd name="connsiteX3" fmla="*/ 564509 w 661361"/>
                <a:gd name="connsiteY3" fmla="*/ 96855 h 661361"/>
                <a:gd name="connsiteX4" fmla="*/ 661363 w 661361"/>
                <a:gd name="connsiteY4" fmla="*/ 330682 h 661361"/>
                <a:gd name="connsiteX5" fmla="*/ 564509 w 661361"/>
                <a:gd name="connsiteY5" fmla="*/ 564509 h 661361"/>
                <a:gd name="connsiteX6" fmla="*/ 330682 w 661361"/>
                <a:gd name="connsiteY6" fmla="*/ 661363 h 661361"/>
                <a:gd name="connsiteX7" fmla="*/ 96855 w 661361"/>
                <a:gd name="connsiteY7" fmla="*/ 564509 h 661361"/>
                <a:gd name="connsiteX8" fmla="*/ 1 w 661361"/>
                <a:gd name="connsiteY8" fmla="*/ 330682 h 661361"/>
                <a:gd name="connsiteX9" fmla="*/ 0 w 661361"/>
                <a:gd name="connsiteY9" fmla="*/ 330681 h 661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361" h="661361">
                  <a:moveTo>
                    <a:pt x="0" y="330681"/>
                  </a:moveTo>
                  <a:cubicBezTo>
                    <a:pt x="0" y="242979"/>
                    <a:pt x="34840" y="158869"/>
                    <a:pt x="96855" y="96854"/>
                  </a:cubicBezTo>
                  <a:cubicBezTo>
                    <a:pt x="158870" y="34839"/>
                    <a:pt x="242980" y="0"/>
                    <a:pt x="330682" y="0"/>
                  </a:cubicBezTo>
                  <a:cubicBezTo>
                    <a:pt x="418384" y="0"/>
                    <a:pt x="502494" y="34840"/>
                    <a:pt x="564509" y="96855"/>
                  </a:cubicBezTo>
                  <a:cubicBezTo>
                    <a:pt x="626524" y="158870"/>
                    <a:pt x="661363" y="242980"/>
                    <a:pt x="661363" y="330682"/>
                  </a:cubicBezTo>
                  <a:cubicBezTo>
                    <a:pt x="661363" y="418384"/>
                    <a:pt x="626523" y="502494"/>
                    <a:pt x="564509" y="564509"/>
                  </a:cubicBezTo>
                  <a:cubicBezTo>
                    <a:pt x="502494" y="626524"/>
                    <a:pt x="418384" y="661363"/>
                    <a:pt x="330682" y="661363"/>
                  </a:cubicBezTo>
                  <a:cubicBezTo>
                    <a:pt x="242980" y="661363"/>
                    <a:pt x="158870" y="626523"/>
                    <a:pt x="96855" y="564509"/>
                  </a:cubicBezTo>
                  <a:cubicBezTo>
                    <a:pt x="34840" y="502494"/>
                    <a:pt x="1" y="418384"/>
                    <a:pt x="1" y="330682"/>
                  </a:cubicBezTo>
                  <a:lnTo>
                    <a:pt x="0" y="330681"/>
                  </a:lnTo>
                  <a:close/>
                </a:path>
              </a:pathLst>
            </a:custGeom>
            <a:solidFill>
              <a:srgbClr val="F34629"/>
            </a:solidFill>
            <a:ln w="25400">
              <a:solidFill>
                <a:srgbClr val="D34C35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6379" tIns="106379" rIns="106379" bIns="106379" numCol="1" spcCol="1270" anchor="ctr" anchorCtr="0">
              <a:noAutofit/>
            </a:bodyPr>
            <a:lstStyle/>
            <a:p>
              <a:pPr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4" name="Group 34"/>
            <p:cNvGrpSpPr/>
            <p:nvPr/>
          </p:nvGrpSpPr>
          <p:grpSpPr>
            <a:xfrm>
              <a:off x="7530095" y="2623561"/>
              <a:ext cx="545225" cy="793380"/>
              <a:chOff x="4075113" y="1909763"/>
              <a:chExt cx="247650" cy="360363"/>
            </a:xfrm>
            <a:solidFill>
              <a:schemeClr val="bg1"/>
            </a:solidFill>
          </p:grpSpPr>
          <p:sp>
            <p:nvSpPr>
              <p:cNvPr id="56" name="Freeform 78"/>
              <p:cNvSpPr>
                <a:spLocks noEditPoints="1"/>
              </p:cNvSpPr>
              <p:nvPr/>
            </p:nvSpPr>
            <p:spPr bwMode="auto">
              <a:xfrm>
                <a:off x="4075113" y="1909763"/>
                <a:ext cx="247650" cy="360363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0" y="42"/>
                  </a:cxn>
                  <a:cxn ang="0">
                    <a:pos x="19" y="88"/>
                  </a:cxn>
                  <a:cxn ang="0">
                    <a:pos x="42" y="123"/>
                  </a:cxn>
                  <a:cxn ang="0">
                    <a:pos x="65" y="88"/>
                  </a:cxn>
                  <a:cxn ang="0">
                    <a:pos x="85" y="42"/>
                  </a:cxn>
                  <a:cxn ang="0">
                    <a:pos x="42" y="0"/>
                  </a:cxn>
                  <a:cxn ang="0">
                    <a:pos x="52" y="104"/>
                  </a:cxn>
                  <a:cxn ang="0">
                    <a:pos x="33" y="106"/>
                  </a:cxn>
                  <a:cxn ang="0">
                    <a:pos x="31" y="99"/>
                  </a:cxn>
                  <a:cxn ang="0">
                    <a:pos x="31" y="99"/>
                  </a:cxn>
                  <a:cxn ang="0">
                    <a:pos x="55" y="96"/>
                  </a:cxn>
                  <a:cxn ang="0">
                    <a:pos x="54" y="99"/>
                  </a:cxn>
                  <a:cxn ang="0">
                    <a:pos x="52" y="104"/>
                  </a:cxn>
                  <a:cxn ang="0">
                    <a:pos x="30" y="95"/>
                  </a:cxn>
                  <a:cxn ang="0">
                    <a:pos x="27" y="88"/>
                  </a:cxn>
                  <a:cxn ang="0">
                    <a:pos x="57" y="88"/>
                  </a:cxn>
                  <a:cxn ang="0">
                    <a:pos x="56" y="92"/>
                  </a:cxn>
                  <a:cxn ang="0">
                    <a:pos x="30" y="95"/>
                  </a:cxn>
                  <a:cxn ang="0">
                    <a:pos x="42" y="115"/>
                  </a:cxn>
                  <a:cxn ang="0">
                    <a:pos x="35" y="110"/>
                  </a:cxn>
                  <a:cxn ang="0">
                    <a:pos x="51" y="108"/>
                  </a:cxn>
                  <a:cxn ang="0">
                    <a:pos x="42" y="115"/>
                  </a:cxn>
                  <a:cxn ang="0">
                    <a:pos x="60" y="80"/>
                  </a:cxn>
                  <a:cxn ang="0">
                    <a:pos x="24" y="80"/>
                  </a:cxn>
                  <a:cxn ang="0">
                    <a:pos x="18" y="68"/>
                  </a:cxn>
                  <a:cxn ang="0">
                    <a:pos x="8" y="42"/>
                  </a:cxn>
                  <a:cxn ang="0">
                    <a:pos x="42" y="8"/>
                  </a:cxn>
                  <a:cxn ang="0">
                    <a:pos x="77" y="42"/>
                  </a:cxn>
                  <a:cxn ang="0">
                    <a:pos x="67" y="68"/>
                  </a:cxn>
                  <a:cxn ang="0">
                    <a:pos x="60" y="80"/>
                  </a:cxn>
                  <a:cxn ang="0">
                    <a:pos x="60" y="80"/>
                  </a:cxn>
                  <a:cxn ang="0">
                    <a:pos x="60" y="80"/>
                  </a:cxn>
                </a:cxnLst>
                <a:rect l="0" t="0" r="r" b="b"/>
                <a:pathLst>
                  <a:path w="85" h="123">
                    <a:moveTo>
                      <a:pt x="42" y="0"/>
                    </a:moveTo>
                    <a:cubicBezTo>
                      <a:pt x="19" y="0"/>
                      <a:pt x="0" y="19"/>
                      <a:pt x="0" y="42"/>
                    </a:cubicBezTo>
                    <a:cubicBezTo>
                      <a:pt x="0" y="57"/>
                      <a:pt x="14" y="74"/>
                      <a:pt x="19" y="88"/>
                    </a:cubicBezTo>
                    <a:cubicBezTo>
                      <a:pt x="27" y="110"/>
                      <a:pt x="26" y="123"/>
                      <a:pt x="42" y="123"/>
                    </a:cubicBezTo>
                    <a:cubicBezTo>
                      <a:pt x="59" y="123"/>
                      <a:pt x="58" y="110"/>
                      <a:pt x="65" y="88"/>
                    </a:cubicBezTo>
                    <a:cubicBezTo>
                      <a:pt x="70" y="74"/>
                      <a:pt x="85" y="57"/>
                      <a:pt x="85" y="42"/>
                    </a:cubicBezTo>
                    <a:cubicBezTo>
                      <a:pt x="85" y="19"/>
                      <a:pt x="66" y="0"/>
                      <a:pt x="42" y="0"/>
                    </a:cubicBezTo>
                    <a:close/>
                    <a:moveTo>
                      <a:pt x="52" y="104"/>
                    </a:moveTo>
                    <a:cubicBezTo>
                      <a:pt x="33" y="106"/>
                      <a:pt x="33" y="106"/>
                      <a:pt x="33" y="106"/>
                    </a:cubicBezTo>
                    <a:cubicBezTo>
                      <a:pt x="33" y="104"/>
                      <a:pt x="32" y="102"/>
                      <a:pt x="31" y="99"/>
                    </a:cubicBezTo>
                    <a:cubicBezTo>
                      <a:pt x="31" y="99"/>
                      <a:pt x="31" y="99"/>
                      <a:pt x="31" y="99"/>
                    </a:cubicBezTo>
                    <a:cubicBezTo>
                      <a:pt x="55" y="96"/>
                      <a:pt x="55" y="96"/>
                      <a:pt x="55" y="96"/>
                    </a:cubicBezTo>
                    <a:cubicBezTo>
                      <a:pt x="54" y="97"/>
                      <a:pt x="54" y="98"/>
                      <a:pt x="54" y="99"/>
                    </a:cubicBezTo>
                    <a:cubicBezTo>
                      <a:pt x="53" y="101"/>
                      <a:pt x="53" y="103"/>
                      <a:pt x="52" y="104"/>
                    </a:cubicBezTo>
                    <a:close/>
                    <a:moveTo>
                      <a:pt x="30" y="95"/>
                    </a:moveTo>
                    <a:cubicBezTo>
                      <a:pt x="29" y="93"/>
                      <a:pt x="28" y="91"/>
                      <a:pt x="27" y="88"/>
                    </a:cubicBezTo>
                    <a:cubicBezTo>
                      <a:pt x="57" y="88"/>
                      <a:pt x="57" y="88"/>
                      <a:pt x="57" y="88"/>
                    </a:cubicBezTo>
                    <a:cubicBezTo>
                      <a:pt x="57" y="89"/>
                      <a:pt x="56" y="91"/>
                      <a:pt x="56" y="92"/>
                    </a:cubicBezTo>
                    <a:lnTo>
                      <a:pt x="30" y="95"/>
                    </a:lnTo>
                    <a:close/>
                    <a:moveTo>
                      <a:pt x="42" y="115"/>
                    </a:moveTo>
                    <a:cubicBezTo>
                      <a:pt x="38" y="115"/>
                      <a:pt x="37" y="114"/>
                      <a:pt x="35" y="110"/>
                    </a:cubicBezTo>
                    <a:cubicBezTo>
                      <a:pt x="51" y="108"/>
                      <a:pt x="51" y="108"/>
                      <a:pt x="51" y="108"/>
                    </a:cubicBezTo>
                    <a:cubicBezTo>
                      <a:pt x="49" y="114"/>
                      <a:pt x="47" y="115"/>
                      <a:pt x="42" y="115"/>
                    </a:cubicBezTo>
                    <a:close/>
                    <a:moveTo>
                      <a:pt x="60" y="80"/>
                    </a:moveTo>
                    <a:cubicBezTo>
                      <a:pt x="24" y="80"/>
                      <a:pt x="24" y="80"/>
                      <a:pt x="24" y="80"/>
                    </a:cubicBezTo>
                    <a:cubicBezTo>
                      <a:pt x="23" y="76"/>
                      <a:pt x="20" y="72"/>
                      <a:pt x="18" y="68"/>
                    </a:cubicBezTo>
                    <a:cubicBezTo>
                      <a:pt x="13" y="59"/>
                      <a:pt x="8" y="50"/>
                      <a:pt x="8" y="42"/>
                    </a:cubicBezTo>
                    <a:cubicBezTo>
                      <a:pt x="8" y="23"/>
                      <a:pt x="23" y="8"/>
                      <a:pt x="42" y="8"/>
                    </a:cubicBezTo>
                    <a:cubicBezTo>
                      <a:pt x="61" y="8"/>
                      <a:pt x="77" y="23"/>
                      <a:pt x="77" y="42"/>
                    </a:cubicBezTo>
                    <a:cubicBezTo>
                      <a:pt x="77" y="50"/>
                      <a:pt x="72" y="59"/>
                      <a:pt x="67" y="68"/>
                    </a:cubicBezTo>
                    <a:cubicBezTo>
                      <a:pt x="64" y="72"/>
                      <a:pt x="62" y="76"/>
                      <a:pt x="60" y="80"/>
                    </a:cubicBezTo>
                    <a:close/>
                    <a:moveTo>
                      <a:pt x="60" y="80"/>
                    </a:moveTo>
                    <a:cubicBezTo>
                      <a:pt x="60" y="80"/>
                      <a:pt x="60" y="80"/>
                      <a:pt x="60" y="8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79"/>
              <p:cNvSpPr>
                <a:spLocks noEditPoints="1"/>
              </p:cNvSpPr>
              <p:nvPr/>
            </p:nvSpPr>
            <p:spPr bwMode="auto">
              <a:xfrm>
                <a:off x="4130675" y="1965326"/>
                <a:ext cx="73025" cy="73025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0" y="23"/>
                  </a:cxn>
                  <a:cxn ang="0">
                    <a:pos x="2" y="25"/>
                  </a:cxn>
                  <a:cxn ang="0">
                    <a:pos x="4" y="23"/>
                  </a:cxn>
                  <a:cxn ang="0">
                    <a:pos x="23" y="4"/>
                  </a:cxn>
                  <a:cxn ang="0">
                    <a:pos x="25" y="2"/>
                  </a:cxn>
                  <a:cxn ang="0">
                    <a:pos x="23" y="0"/>
                  </a:cxn>
                  <a:cxn ang="0">
                    <a:pos x="23" y="0"/>
                  </a:cxn>
                  <a:cxn ang="0">
                    <a:pos x="23" y="0"/>
                  </a:cxn>
                </a:cxnLst>
                <a:rect l="0" t="0" r="r" b="b"/>
                <a:pathLst>
                  <a:path w="25" h="25">
                    <a:moveTo>
                      <a:pt x="23" y="0"/>
                    </a:moveTo>
                    <a:cubicBezTo>
                      <a:pt x="11" y="0"/>
                      <a:pt x="0" y="10"/>
                      <a:pt x="0" y="23"/>
                    </a:cubicBezTo>
                    <a:cubicBezTo>
                      <a:pt x="0" y="24"/>
                      <a:pt x="1" y="25"/>
                      <a:pt x="2" y="25"/>
                    </a:cubicBezTo>
                    <a:cubicBezTo>
                      <a:pt x="3" y="25"/>
                      <a:pt x="4" y="24"/>
                      <a:pt x="4" y="23"/>
                    </a:cubicBezTo>
                    <a:cubicBezTo>
                      <a:pt x="4" y="12"/>
                      <a:pt x="13" y="4"/>
                      <a:pt x="23" y="4"/>
                    </a:cubicBezTo>
                    <a:cubicBezTo>
                      <a:pt x="24" y="4"/>
                      <a:pt x="25" y="3"/>
                      <a:pt x="25" y="2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cxnSp>
        <p:nvCxnSpPr>
          <p:cNvPr id="102" name="Elbow Connector 101"/>
          <p:cNvCxnSpPr/>
          <p:nvPr/>
        </p:nvCxnSpPr>
        <p:spPr>
          <a:xfrm flipH="1" flipV="1">
            <a:off x="6038850" y="3204875"/>
            <a:ext cx="1371601" cy="434272"/>
          </a:xfrm>
          <a:prstGeom prst="bentConnector3">
            <a:avLst>
              <a:gd name="adj1" fmla="val 50000"/>
            </a:avLst>
          </a:prstGeom>
          <a:ln w="28575">
            <a:solidFill>
              <a:srgbClr val="7F7F7F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H="1">
            <a:off x="6038849" y="3920933"/>
            <a:ext cx="1203609" cy="1588"/>
          </a:xfrm>
          <a:prstGeom prst="line">
            <a:avLst/>
          </a:prstGeom>
          <a:ln w="28575">
            <a:solidFill>
              <a:srgbClr val="E33D3D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/>
          <p:cNvCxnSpPr/>
          <p:nvPr/>
        </p:nvCxnSpPr>
        <p:spPr>
          <a:xfrm flipH="1">
            <a:off x="6038850" y="4155723"/>
            <a:ext cx="1371601" cy="434272"/>
          </a:xfrm>
          <a:prstGeom prst="bentConnector3">
            <a:avLst>
              <a:gd name="adj1" fmla="val 50000"/>
            </a:avLst>
          </a:prstGeom>
          <a:ln w="28575">
            <a:solidFill>
              <a:srgbClr val="59595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Elbow Connector 104"/>
          <p:cNvCxnSpPr/>
          <p:nvPr/>
        </p:nvCxnSpPr>
        <p:spPr>
          <a:xfrm flipH="1" flipV="1">
            <a:off x="6038850" y="2540199"/>
            <a:ext cx="1752601" cy="929598"/>
          </a:xfrm>
          <a:prstGeom prst="bentConnector3">
            <a:avLst>
              <a:gd name="adj1" fmla="val 42174"/>
            </a:avLst>
          </a:prstGeom>
          <a:ln w="28575">
            <a:solidFill>
              <a:srgbClr val="F3462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Elbow Connector 105"/>
          <p:cNvCxnSpPr/>
          <p:nvPr/>
        </p:nvCxnSpPr>
        <p:spPr>
          <a:xfrm flipH="1">
            <a:off x="6038850" y="4338341"/>
            <a:ext cx="1586494" cy="970374"/>
          </a:xfrm>
          <a:prstGeom prst="bentConnector3">
            <a:avLst>
              <a:gd name="adj1" fmla="val 37992"/>
            </a:avLst>
          </a:prstGeom>
          <a:ln w="28575">
            <a:solidFill>
              <a:srgbClr val="C9260B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/>
          <p:cNvGrpSpPr/>
          <p:nvPr/>
        </p:nvGrpSpPr>
        <p:grpSpPr>
          <a:xfrm>
            <a:off x="7242462" y="3265836"/>
            <a:ext cx="1310988" cy="1310984"/>
            <a:chOff x="7162800" y="2225229"/>
            <a:chExt cx="1310988" cy="1310984"/>
          </a:xfrm>
        </p:grpSpPr>
        <p:sp>
          <p:nvSpPr>
            <p:cNvPr id="61" name="Freeform 60"/>
            <p:cNvSpPr/>
            <p:nvPr/>
          </p:nvSpPr>
          <p:spPr>
            <a:xfrm>
              <a:off x="7162800" y="2225229"/>
              <a:ext cx="1310988" cy="1310984"/>
            </a:xfrm>
            <a:custGeom>
              <a:avLst/>
              <a:gdLst>
                <a:gd name="connsiteX0" fmla="*/ 0 w 661361"/>
                <a:gd name="connsiteY0" fmla="*/ 330681 h 661361"/>
                <a:gd name="connsiteX1" fmla="*/ 96855 w 661361"/>
                <a:gd name="connsiteY1" fmla="*/ 96854 h 661361"/>
                <a:gd name="connsiteX2" fmla="*/ 330682 w 661361"/>
                <a:gd name="connsiteY2" fmla="*/ 0 h 661361"/>
                <a:gd name="connsiteX3" fmla="*/ 564509 w 661361"/>
                <a:gd name="connsiteY3" fmla="*/ 96855 h 661361"/>
                <a:gd name="connsiteX4" fmla="*/ 661363 w 661361"/>
                <a:gd name="connsiteY4" fmla="*/ 330682 h 661361"/>
                <a:gd name="connsiteX5" fmla="*/ 564509 w 661361"/>
                <a:gd name="connsiteY5" fmla="*/ 564509 h 661361"/>
                <a:gd name="connsiteX6" fmla="*/ 330682 w 661361"/>
                <a:gd name="connsiteY6" fmla="*/ 661363 h 661361"/>
                <a:gd name="connsiteX7" fmla="*/ 96855 w 661361"/>
                <a:gd name="connsiteY7" fmla="*/ 564509 h 661361"/>
                <a:gd name="connsiteX8" fmla="*/ 1 w 661361"/>
                <a:gd name="connsiteY8" fmla="*/ 330682 h 661361"/>
                <a:gd name="connsiteX9" fmla="*/ 0 w 661361"/>
                <a:gd name="connsiteY9" fmla="*/ 330681 h 661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361" h="661361">
                  <a:moveTo>
                    <a:pt x="0" y="330681"/>
                  </a:moveTo>
                  <a:cubicBezTo>
                    <a:pt x="0" y="242979"/>
                    <a:pt x="34840" y="158869"/>
                    <a:pt x="96855" y="96854"/>
                  </a:cubicBezTo>
                  <a:cubicBezTo>
                    <a:pt x="158870" y="34839"/>
                    <a:pt x="242980" y="0"/>
                    <a:pt x="330682" y="0"/>
                  </a:cubicBezTo>
                  <a:cubicBezTo>
                    <a:pt x="418384" y="0"/>
                    <a:pt x="502494" y="34840"/>
                    <a:pt x="564509" y="96855"/>
                  </a:cubicBezTo>
                  <a:cubicBezTo>
                    <a:pt x="626524" y="158870"/>
                    <a:pt x="661363" y="242980"/>
                    <a:pt x="661363" y="330682"/>
                  </a:cubicBezTo>
                  <a:cubicBezTo>
                    <a:pt x="661363" y="418384"/>
                    <a:pt x="626523" y="502494"/>
                    <a:pt x="564509" y="564509"/>
                  </a:cubicBezTo>
                  <a:cubicBezTo>
                    <a:pt x="502494" y="626524"/>
                    <a:pt x="418384" y="661363"/>
                    <a:pt x="330682" y="661363"/>
                  </a:cubicBezTo>
                  <a:cubicBezTo>
                    <a:pt x="242980" y="661363"/>
                    <a:pt x="158870" y="626523"/>
                    <a:pt x="96855" y="564509"/>
                  </a:cubicBezTo>
                  <a:cubicBezTo>
                    <a:pt x="34840" y="502494"/>
                    <a:pt x="1" y="418384"/>
                    <a:pt x="1" y="330682"/>
                  </a:cubicBezTo>
                  <a:lnTo>
                    <a:pt x="0" y="330681"/>
                  </a:lnTo>
                  <a:close/>
                </a:path>
              </a:pathLst>
            </a:custGeom>
            <a:solidFill>
              <a:srgbClr val="7F7F7F"/>
            </a:solidFill>
            <a:ln w="25400">
              <a:solidFill>
                <a:srgbClr val="5F5F5F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6379" tIns="106379" rIns="106379" bIns="106379" numCol="1" spcCol="1270" anchor="ctr" anchorCtr="0">
              <a:noAutofit/>
            </a:bodyPr>
            <a:lstStyle/>
            <a:p>
              <a:pPr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Freeform 5"/>
            <p:cNvSpPr>
              <a:spLocks noEditPoints="1"/>
            </p:cNvSpPr>
            <p:nvPr/>
          </p:nvSpPr>
          <p:spPr bwMode="auto">
            <a:xfrm>
              <a:off x="7527614" y="2598541"/>
              <a:ext cx="581360" cy="564360"/>
            </a:xfrm>
            <a:custGeom>
              <a:avLst/>
              <a:gdLst/>
              <a:ahLst/>
              <a:cxnLst>
                <a:cxn ang="0">
                  <a:pos x="671" y="73"/>
                </a:cxn>
                <a:cxn ang="0">
                  <a:pos x="569" y="25"/>
                </a:cxn>
                <a:cxn ang="0">
                  <a:pos x="576" y="4"/>
                </a:cxn>
                <a:cxn ang="0">
                  <a:pos x="567" y="0"/>
                </a:cxn>
                <a:cxn ang="0">
                  <a:pos x="111" y="1"/>
                </a:cxn>
                <a:cxn ang="0">
                  <a:pos x="107" y="18"/>
                </a:cxn>
                <a:cxn ang="0">
                  <a:pos x="103" y="73"/>
                </a:cxn>
                <a:cxn ang="0">
                  <a:pos x="4" y="77"/>
                </a:cxn>
                <a:cxn ang="0">
                  <a:pos x="67" y="254"/>
                </a:cxn>
                <a:cxn ang="0">
                  <a:pos x="241" y="392"/>
                </a:cxn>
                <a:cxn ang="0">
                  <a:pos x="271" y="444"/>
                </a:cxn>
                <a:cxn ang="0">
                  <a:pos x="292" y="590"/>
                </a:cxn>
                <a:cxn ang="0">
                  <a:pos x="254" y="594"/>
                </a:cxn>
                <a:cxn ang="0">
                  <a:pos x="204" y="629"/>
                </a:cxn>
                <a:cxn ang="0">
                  <a:pos x="213" y="662"/>
                </a:cxn>
                <a:cxn ang="0">
                  <a:pos x="479" y="654"/>
                </a:cxn>
                <a:cxn ang="0">
                  <a:pos x="472" y="617"/>
                </a:cxn>
                <a:cxn ang="0">
                  <a:pos x="414" y="590"/>
                </a:cxn>
                <a:cxn ang="0">
                  <a:pos x="416" y="455"/>
                </a:cxn>
                <a:cxn ang="0">
                  <a:pos x="406" y="437"/>
                </a:cxn>
                <a:cxn ang="0">
                  <a:pos x="431" y="397"/>
                </a:cxn>
                <a:cxn ang="0">
                  <a:pos x="455" y="357"/>
                </a:cxn>
                <a:cxn ang="0">
                  <a:pos x="683" y="85"/>
                </a:cxn>
                <a:cxn ang="0">
                  <a:pos x="146" y="288"/>
                </a:cxn>
                <a:cxn ang="0">
                  <a:pos x="95" y="244"/>
                </a:cxn>
                <a:cxn ang="0">
                  <a:pos x="81" y="229"/>
                </a:cxn>
                <a:cxn ang="0">
                  <a:pos x="78" y="224"/>
                </a:cxn>
                <a:cxn ang="0">
                  <a:pos x="43" y="166"/>
                </a:cxn>
                <a:cxn ang="0">
                  <a:pos x="41" y="161"/>
                </a:cxn>
                <a:cxn ang="0">
                  <a:pos x="30" y="130"/>
                </a:cxn>
                <a:cxn ang="0">
                  <a:pos x="23" y="97"/>
                </a:cxn>
                <a:cxn ang="0">
                  <a:pos x="180" y="307"/>
                </a:cxn>
                <a:cxn ang="0">
                  <a:pos x="453" y="141"/>
                </a:cxn>
                <a:cxn ang="0">
                  <a:pos x="413" y="266"/>
                </a:cxn>
                <a:cxn ang="0">
                  <a:pos x="342" y="222"/>
                </a:cxn>
                <a:cxn ang="0">
                  <a:pos x="271" y="266"/>
                </a:cxn>
                <a:cxn ang="0">
                  <a:pos x="230" y="141"/>
                </a:cxn>
                <a:cxn ang="0">
                  <a:pos x="314" y="135"/>
                </a:cxn>
                <a:cxn ang="0">
                  <a:pos x="345" y="57"/>
                </a:cxn>
                <a:cxn ang="0">
                  <a:pos x="452" y="135"/>
                </a:cxn>
                <a:cxn ang="0">
                  <a:pos x="653" y="103"/>
                </a:cxn>
                <a:cxn ang="0">
                  <a:pos x="638" y="156"/>
                </a:cxn>
                <a:cxn ang="0">
                  <a:pos x="635" y="163"/>
                </a:cxn>
                <a:cxn ang="0">
                  <a:pos x="627" y="179"/>
                </a:cxn>
                <a:cxn ang="0">
                  <a:pos x="598" y="226"/>
                </a:cxn>
                <a:cxn ang="0">
                  <a:pos x="591" y="234"/>
                </a:cxn>
                <a:cxn ang="0">
                  <a:pos x="563" y="263"/>
                </a:cxn>
                <a:cxn ang="0">
                  <a:pos x="497" y="307"/>
                </a:cxn>
                <a:cxn ang="0">
                  <a:pos x="654" y="97"/>
                </a:cxn>
                <a:cxn ang="0">
                  <a:pos x="653" y="103"/>
                </a:cxn>
              </a:cxnLst>
              <a:rect l="0" t="0" r="r" b="b"/>
              <a:pathLst>
                <a:path w="683" h="662">
                  <a:moveTo>
                    <a:pt x="680" y="78"/>
                  </a:moveTo>
                  <a:cubicBezTo>
                    <a:pt x="678" y="75"/>
                    <a:pt x="675" y="73"/>
                    <a:pt x="671" y="73"/>
                  </a:cubicBezTo>
                  <a:cubicBezTo>
                    <a:pt x="580" y="73"/>
                    <a:pt x="580" y="73"/>
                    <a:pt x="580" y="73"/>
                  </a:cubicBezTo>
                  <a:cubicBezTo>
                    <a:pt x="577" y="49"/>
                    <a:pt x="571" y="32"/>
                    <a:pt x="569" y="25"/>
                  </a:cubicBezTo>
                  <a:cubicBezTo>
                    <a:pt x="572" y="23"/>
                    <a:pt x="574" y="20"/>
                    <a:pt x="576" y="18"/>
                  </a:cubicBezTo>
                  <a:cubicBezTo>
                    <a:pt x="580" y="14"/>
                    <a:pt x="580" y="8"/>
                    <a:pt x="576" y="4"/>
                  </a:cubicBezTo>
                  <a:cubicBezTo>
                    <a:pt x="575" y="3"/>
                    <a:pt x="574" y="2"/>
                    <a:pt x="572" y="1"/>
                  </a:cubicBezTo>
                  <a:cubicBezTo>
                    <a:pt x="571" y="1"/>
                    <a:pt x="569" y="0"/>
                    <a:pt x="567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4" y="0"/>
                    <a:pt x="112" y="1"/>
                    <a:pt x="111" y="1"/>
                  </a:cubicBezTo>
                  <a:cubicBezTo>
                    <a:pt x="109" y="2"/>
                    <a:pt x="108" y="3"/>
                    <a:pt x="107" y="4"/>
                  </a:cubicBezTo>
                  <a:cubicBezTo>
                    <a:pt x="103" y="8"/>
                    <a:pt x="103" y="14"/>
                    <a:pt x="107" y="18"/>
                  </a:cubicBezTo>
                  <a:cubicBezTo>
                    <a:pt x="109" y="20"/>
                    <a:pt x="111" y="23"/>
                    <a:pt x="114" y="25"/>
                  </a:cubicBezTo>
                  <a:cubicBezTo>
                    <a:pt x="112" y="32"/>
                    <a:pt x="107" y="49"/>
                    <a:pt x="103" y="73"/>
                  </a:cubicBezTo>
                  <a:cubicBezTo>
                    <a:pt x="13" y="73"/>
                    <a:pt x="13" y="73"/>
                    <a:pt x="13" y="73"/>
                  </a:cubicBezTo>
                  <a:cubicBezTo>
                    <a:pt x="8" y="73"/>
                    <a:pt x="6" y="75"/>
                    <a:pt x="4" y="77"/>
                  </a:cubicBezTo>
                  <a:cubicBezTo>
                    <a:pt x="1" y="79"/>
                    <a:pt x="0" y="82"/>
                    <a:pt x="0" y="85"/>
                  </a:cubicBezTo>
                  <a:cubicBezTo>
                    <a:pt x="5" y="147"/>
                    <a:pt x="28" y="206"/>
                    <a:pt x="67" y="254"/>
                  </a:cubicBezTo>
                  <a:cubicBezTo>
                    <a:pt x="108" y="304"/>
                    <a:pt x="165" y="341"/>
                    <a:pt x="228" y="357"/>
                  </a:cubicBezTo>
                  <a:cubicBezTo>
                    <a:pt x="225" y="368"/>
                    <a:pt x="224" y="385"/>
                    <a:pt x="241" y="392"/>
                  </a:cubicBezTo>
                  <a:cubicBezTo>
                    <a:pt x="253" y="397"/>
                    <a:pt x="266" y="403"/>
                    <a:pt x="275" y="413"/>
                  </a:cubicBezTo>
                  <a:cubicBezTo>
                    <a:pt x="284" y="423"/>
                    <a:pt x="281" y="435"/>
                    <a:pt x="271" y="444"/>
                  </a:cubicBezTo>
                  <a:cubicBezTo>
                    <a:pt x="268" y="447"/>
                    <a:pt x="267" y="450"/>
                    <a:pt x="268" y="455"/>
                  </a:cubicBezTo>
                  <a:cubicBezTo>
                    <a:pt x="292" y="590"/>
                    <a:pt x="292" y="590"/>
                    <a:pt x="292" y="590"/>
                  </a:cubicBezTo>
                  <a:cubicBezTo>
                    <a:pt x="269" y="590"/>
                    <a:pt x="269" y="590"/>
                    <a:pt x="269" y="590"/>
                  </a:cubicBezTo>
                  <a:cubicBezTo>
                    <a:pt x="264" y="590"/>
                    <a:pt x="258" y="591"/>
                    <a:pt x="254" y="594"/>
                  </a:cubicBezTo>
                  <a:cubicBezTo>
                    <a:pt x="212" y="617"/>
                    <a:pt x="212" y="617"/>
                    <a:pt x="212" y="617"/>
                  </a:cubicBezTo>
                  <a:cubicBezTo>
                    <a:pt x="208" y="619"/>
                    <a:pt x="204" y="624"/>
                    <a:pt x="204" y="629"/>
                  </a:cubicBezTo>
                  <a:cubicBezTo>
                    <a:pt x="204" y="654"/>
                    <a:pt x="204" y="654"/>
                    <a:pt x="204" y="654"/>
                  </a:cubicBezTo>
                  <a:cubicBezTo>
                    <a:pt x="204" y="659"/>
                    <a:pt x="208" y="662"/>
                    <a:pt x="213" y="662"/>
                  </a:cubicBezTo>
                  <a:cubicBezTo>
                    <a:pt x="471" y="662"/>
                    <a:pt x="471" y="662"/>
                    <a:pt x="471" y="662"/>
                  </a:cubicBezTo>
                  <a:cubicBezTo>
                    <a:pt x="475" y="662"/>
                    <a:pt x="479" y="659"/>
                    <a:pt x="479" y="654"/>
                  </a:cubicBezTo>
                  <a:cubicBezTo>
                    <a:pt x="479" y="628"/>
                    <a:pt x="479" y="628"/>
                    <a:pt x="479" y="628"/>
                  </a:cubicBezTo>
                  <a:cubicBezTo>
                    <a:pt x="479" y="624"/>
                    <a:pt x="476" y="619"/>
                    <a:pt x="472" y="617"/>
                  </a:cubicBezTo>
                  <a:cubicBezTo>
                    <a:pt x="461" y="611"/>
                    <a:pt x="440" y="600"/>
                    <a:pt x="429" y="594"/>
                  </a:cubicBezTo>
                  <a:cubicBezTo>
                    <a:pt x="426" y="591"/>
                    <a:pt x="419" y="590"/>
                    <a:pt x="414" y="590"/>
                  </a:cubicBezTo>
                  <a:cubicBezTo>
                    <a:pt x="392" y="590"/>
                    <a:pt x="392" y="590"/>
                    <a:pt x="392" y="590"/>
                  </a:cubicBezTo>
                  <a:cubicBezTo>
                    <a:pt x="392" y="590"/>
                    <a:pt x="415" y="456"/>
                    <a:pt x="416" y="455"/>
                  </a:cubicBezTo>
                  <a:cubicBezTo>
                    <a:pt x="416" y="452"/>
                    <a:pt x="416" y="448"/>
                    <a:pt x="414" y="446"/>
                  </a:cubicBezTo>
                  <a:cubicBezTo>
                    <a:pt x="411" y="443"/>
                    <a:pt x="408" y="440"/>
                    <a:pt x="406" y="437"/>
                  </a:cubicBezTo>
                  <a:cubicBezTo>
                    <a:pt x="403" y="432"/>
                    <a:pt x="402" y="427"/>
                    <a:pt x="403" y="421"/>
                  </a:cubicBezTo>
                  <a:cubicBezTo>
                    <a:pt x="407" y="409"/>
                    <a:pt x="421" y="402"/>
                    <a:pt x="431" y="397"/>
                  </a:cubicBezTo>
                  <a:cubicBezTo>
                    <a:pt x="435" y="395"/>
                    <a:pt x="438" y="394"/>
                    <a:pt x="442" y="392"/>
                  </a:cubicBezTo>
                  <a:cubicBezTo>
                    <a:pt x="460" y="385"/>
                    <a:pt x="458" y="368"/>
                    <a:pt x="455" y="357"/>
                  </a:cubicBezTo>
                  <a:cubicBezTo>
                    <a:pt x="518" y="340"/>
                    <a:pt x="575" y="304"/>
                    <a:pt x="616" y="254"/>
                  </a:cubicBezTo>
                  <a:cubicBezTo>
                    <a:pt x="655" y="206"/>
                    <a:pt x="679" y="147"/>
                    <a:pt x="683" y="85"/>
                  </a:cubicBezTo>
                  <a:cubicBezTo>
                    <a:pt x="683" y="83"/>
                    <a:pt x="682" y="80"/>
                    <a:pt x="680" y="78"/>
                  </a:cubicBezTo>
                  <a:close/>
                  <a:moveTo>
                    <a:pt x="146" y="288"/>
                  </a:moveTo>
                  <a:cubicBezTo>
                    <a:pt x="133" y="279"/>
                    <a:pt x="125" y="273"/>
                    <a:pt x="114" y="263"/>
                  </a:cubicBezTo>
                  <a:cubicBezTo>
                    <a:pt x="108" y="257"/>
                    <a:pt x="101" y="251"/>
                    <a:pt x="95" y="244"/>
                  </a:cubicBezTo>
                  <a:cubicBezTo>
                    <a:pt x="91" y="241"/>
                    <a:pt x="88" y="237"/>
                    <a:pt x="85" y="234"/>
                  </a:cubicBezTo>
                  <a:cubicBezTo>
                    <a:pt x="84" y="232"/>
                    <a:pt x="82" y="230"/>
                    <a:pt x="81" y="229"/>
                  </a:cubicBezTo>
                  <a:cubicBezTo>
                    <a:pt x="80" y="228"/>
                    <a:pt x="80" y="227"/>
                    <a:pt x="79" y="226"/>
                  </a:cubicBezTo>
                  <a:cubicBezTo>
                    <a:pt x="79" y="226"/>
                    <a:pt x="78" y="225"/>
                    <a:pt x="78" y="224"/>
                  </a:cubicBezTo>
                  <a:cubicBezTo>
                    <a:pt x="67" y="210"/>
                    <a:pt x="57" y="195"/>
                    <a:pt x="49" y="179"/>
                  </a:cubicBezTo>
                  <a:cubicBezTo>
                    <a:pt x="47" y="175"/>
                    <a:pt x="45" y="171"/>
                    <a:pt x="43" y="166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2" y="163"/>
                    <a:pt x="41" y="161"/>
                    <a:pt x="41" y="161"/>
                  </a:cubicBezTo>
                  <a:cubicBezTo>
                    <a:pt x="40" y="159"/>
                    <a:pt x="40" y="158"/>
                    <a:pt x="39" y="156"/>
                  </a:cubicBezTo>
                  <a:cubicBezTo>
                    <a:pt x="36" y="147"/>
                    <a:pt x="33" y="139"/>
                    <a:pt x="30" y="130"/>
                  </a:cubicBezTo>
                  <a:cubicBezTo>
                    <a:pt x="28" y="121"/>
                    <a:pt x="26" y="112"/>
                    <a:pt x="24" y="103"/>
                  </a:cubicBezTo>
                  <a:cubicBezTo>
                    <a:pt x="24" y="101"/>
                    <a:pt x="23" y="99"/>
                    <a:pt x="23" y="97"/>
                  </a:cubicBezTo>
                  <a:cubicBezTo>
                    <a:pt x="97" y="97"/>
                    <a:pt x="97" y="97"/>
                    <a:pt x="97" y="97"/>
                  </a:cubicBezTo>
                  <a:cubicBezTo>
                    <a:pt x="93" y="159"/>
                    <a:pt x="105" y="244"/>
                    <a:pt x="180" y="307"/>
                  </a:cubicBezTo>
                  <a:cubicBezTo>
                    <a:pt x="168" y="301"/>
                    <a:pt x="156" y="295"/>
                    <a:pt x="146" y="288"/>
                  </a:cubicBezTo>
                  <a:close/>
                  <a:moveTo>
                    <a:pt x="453" y="141"/>
                  </a:moveTo>
                  <a:cubicBezTo>
                    <a:pt x="388" y="188"/>
                    <a:pt x="388" y="188"/>
                    <a:pt x="388" y="188"/>
                  </a:cubicBezTo>
                  <a:cubicBezTo>
                    <a:pt x="413" y="266"/>
                    <a:pt x="413" y="266"/>
                    <a:pt x="413" y="266"/>
                  </a:cubicBezTo>
                  <a:cubicBezTo>
                    <a:pt x="415" y="271"/>
                    <a:pt x="412" y="273"/>
                    <a:pt x="408" y="270"/>
                  </a:cubicBezTo>
                  <a:cubicBezTo>
                    <a:pt x="342" y="222"/>
                    <a:pt x="342" y="222"/>
                    <a:pt x="342" y="222"/>
                  </a:cubicBezTo>
                  <a:cubicBezTo>
                    <a:pt x="276" y="270"/>
                    <a:pt x="276" y="270"/>
                    <a:pt x="276" y="270"/>
                  </a:cubicBezTo>
                  <a:cubicBezTo>
                    <a:pt x="271" y="273"/>
                    <a:pt x="269" y="271"/>
                    <a:pt x="271" y="266"/>
                  </a:cubicBezTo>
                  <a:cubicBezTo>
                    <a:pt x="296" y="188"/>
                    <a:pt x="296" y="188"/>
                    <a:pt x="296" y="188"/>
                  </a:cubicBezTo>
                  <a:cubicBezTo>
                    <a:pt x="230" y="141"/>
                    <a:pt x="230" y="141"/>
                    <a:pt x="230" y="141"/>
                  </a:cubicBezTo>
                  <a:cubicBezTo>
                    <a:pt x="225" y="137"/>
                    <a:pt x="226" y="135"/>
                    <a:pt x="232" y="135"/>
                  </a:cubicBezTo>
                  <a:cubicBezTo>
                    <a:pt x="314" y="135"/>
                    <a:pt x="314" y="135"/>
                    <a:pt x="314" y="135"/>
                  </a:cubicBezTo>
                  <a:cubicBezTo>
                    <a:pt x="339" y="57"/>
                    <a:pt x="339" y="57"/>
                    <a:pt x="339" y="57"/>
                  </a:cubicBezTo>
                  <a:cubicBezTo>
                    <a:pt x="340" y="52"/>
                    <a:pt x="343" y="52"/>
                    <a:pt x="345" y="57"/>
                  </a:cubicBezTo>
                  <a:cubicBezTo>
                    <a:pt x="370" y="135"/>
                    <a:pt x="370" y="135"/>
                    <a:pt x="370" y="135"/>
                  </a:cubicBezTo>
                  <a:cubicBezTo>
                    <a:pt x="452" y="135"/>
                    <a:pt x="452" y="135"/>
                    <a:pt x="452" y="135"/>
                  </a:cubicBezTo>
                  <a:cubicBezTo>
                    <a:pt x="457" y="134"/>
                    <a:pt x="458" y="137"/>
                    <a:pt x="453" y="141"/>
                  </a:cubicBezTo>
                  <a:close/>
                  <a:moveTo>
                    <a:pt x="653" y="103"/>
                  </a:moveTo>
                  <a:cubicBezTo>
                    <a:pt x="651" y="112"/>
                    <a:pt x="649" y="121"/>
                    <a:pt x="647" y="130"/>
                  </a:cubicBezTo>
                  <a:cubicBezTo>
                    <a:pt x="644" y="139"/>
                    <a:pt x="641" y="147"/>
                    <a:pt x="638" y="156"/>
                  </a:cubicBezTo>
                  <a:cubicBezTo>
                    <a:pt x="637" y="158"/>
                    <a:pt x="636" y="159"/>
                    <a:pt x="636" y="161"/>
                  </a:cubicBezTo>
                  <a:cubicBezTo>
                    <a:pt x="636" y="161"/>
                    <a:pt x="635" y="163"/>
                    <a:pt x="635" y="163"/>
                  </a:cubicBezTo>
                  <a:cubicBezTo>
                    <a:pt x="634" y="166"/>
                    <a:pt x="634" y="166"/>
                    <a:pt x="634" y="166"/>
                  </a:cubicBezTo>
                  <a:cubicBezTo>
                    <a:pt x="632" y="171"/>
                    <a:pt x="630" y="175"/>
                    <a:pt x="627" y="179"/>
                  </a:cubicBezTo>
                  <a:cubicBezTo>
                    <a:pt x="619" y="195"/>
                    <a:pt x="610" y="210"/>
                    <a:pt x="599" y="224"/>
                  </a:cubicBezTo>
                  <a:cubicBezTo>
                    <a:pt x="599" y="225"/>
                    <a:pt x="598" y="226"/>
                    <a:pt x="598" y="226"/>
                  </a:cubicBezTo>
                  <a:cubicBezTo>
                    <a:pt x="597" y="227"/>
                    <a:pt x="596" y="228"/>
                    <a:pt x="596" y="229"/>
                  </a:cubicBezTo>
                  <a:cubicBezTo>
                    <a:pt x="594" y="230"/>
                    <a:pt x="593" y="232"/>
                    <a:pt x="591" y="234"/>
                  </a:cubicBezTo>
                  <a:cubicBezTo>
                    <a:pt x="588" y="237"/>
                    <a:pt x="585" y="241"/>
                    <a:pt x="582" y="244"/>
                  </a:cubicBezTo>
                  <a:cubicBezTo>
                    <a:pt x="576" y="251"/>
                    <a:pt x="569" y="257"/>
                    <a:pt x="563" y="263"/>
                  </a:cubicBezTo>
                  <a:cubicBezTo>
                    <a:pt x="551" y="273"/>
                    <a:pt x="544" y="279"/>
                    <a:pt x="531" y="288"/>
                  </a:cubicBezTo>
                  <a:cubicBezTo>
                    <a:pt x="520" y="295"/>
                    <a:pt x="509" y="301"/>
                    <a:pt x="497" y="307"/>
                  </a:cubicBezTo>
                  <a:cubicBezTo>
                    <a:pt x="571" y="244"/>
                    <a:pt x="584" y="159"/>
                    <a:pt x="580" y="97"/>
                  </a:cubicBezTo>
                  <a:cubicBezTo>
                    <a:pt x="654" y="97"/>
                    <a:pt x="654" y="97"/>
                    <a:pt x="654" y="97"/>
                  </a:cubicBezTo>
                  <a:cubicBezTo>
                    <a:pt x="653" y="99"/>
                    <a:pt x="653" y="101"/>
                    <a:pt x="653" y="103"/>
                  </a:cubicBezTo>
                  <a:close/>
                  <a:moveTo>
                    <a:pt x="653" y="103"/>
                  </a:moveTo>
                  <a:cubicBezTo>
                    <a:pt x="653" y="103"/>
                    <a:pt x="653" y="103"/>
                    <a:pt x="653" y="103"/>
                  </a:cubicBezTo>
                </a:path>
              </a:pathLst>
            </a:custGeom>
            <a:solidFill>
              <a:schemeClr val="bg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1891071" y="1329963"/>
            <a:ext cx="521517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27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总目标：我要在康乐扎根生长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6"/>
          <p:cNvSpPr/>
          <p:nvPr/>
        </p:nvSpPr>
        <p:spPr>
          <a:xfrm rot="16200000">
            <a:off x="2000250" y="1259682"/>
            <a:ext cx="5143502" cy="4338635"/>
          </a:xfrm>
          <a:prstGeom prst="rect">
            <a:avLst/>
          </a:prstGeom>
          <a:solidFill>
            <a:srgbClr val="59595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35016" y="2467353"/>
            <a:ext cx="3673969" cy="2275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感谢公司选择我，信任我。</a:t>
            </a: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衷心感谢朱总的悉心指导与教诲，在短暂的时间里我获益匪浅。感激各部门领导毫无保留地分享经验，对我的职业成长无疑起到关键的作用。同时，我要特别感谢曹总，感谢您一直以来的包容和耐心指点。在您的指导下，我对公司的业务有了更深入的认识，更加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明确了自己的职业方向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3851921" y="1338012"/>
            <a:ext cx="1440160" cy="47336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结束语</a:t>
            </a:r>
          </a:p>
        </p:txBody>
      </p:sp>
      <p:sp>
        <p:nvSpPr>
          <p:cNvPr id="8" name="标题 1"/>
          <p:cNvSpPr txBox="1"/>
          <p:nvPr/>
        </p:nvSpPr>
        <p:spPr bwMode="auto">
          <a:xfrm>
            <a:off x="3110932" y="1918403"/>
            <a:ext cx="2922137" cy="271219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noAutofit/>
          </a:bodyPr>
          <a:lstStyle>
            <a:defPPr>
              <a:defRPr lang="zh-CN"/>
            </a:defPPr>
            <a:lvl1pPr algn="ctr">
              <a:defRPr sz="3600" spc="600">
                <a:solidFill>
                  <a:schemeClr val="bg1">
                    <a:lumMod val="50000"/>
                  </a:schemeClr>
                </a:solidFill>
                <a:latin typeface="Bebas Neue Light" panose="00000500000000000000" pitchFamily="50" charset="0"/>
                <a:ea typeface="华文细黑" panose="02010600040101010101" pitchFamily="2" charset="-122"/>
              </a:defRPr>
            </a:lvl1pPr>
          </a:lstStyle>
          <a:p>
            <a:r>
              <a:rPr lang="en-US" altLang="zh-CN" sz="1800" spc="75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55645" y="4648677"/>
            <a:ext cx="2718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夯实，突破，跨越。</a:t>
            </a:r>
          </a:p>
          <a:p>
            <a:pPr algn="l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逐梦，追梦，圆梦！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等腰三角形 6"/>
          <p:cNvSpPr/>
          <p:nvPr/>
        </p:nvSpPr>
        <p:spPr>
          <a:xfrm rot="16200000">
            <a:off x="4471425" y="-3619955"/>
            <a:ext cx="201150" cy="9144900"/>
          </a:xfrm>
          <a:prstGeom prst="rect">
            <a:avLst/>
          </a:prstGeom>
          <a:solidFill>
            <a:srgbClr val="C9260B"/>
          </a:solidFill>
          <a:ln w="254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48" t="7902" r="26507" b="6173"/>
          <a:stretch>
            <a:fillRect/>
          </a:stretch>
        </p:blipFill>
        <p:spPr>
          <a:xfrm>
            <a:off x="2922589" y="1809751"/>
            <a:ext cx="2782358" cy="3035300"/>
          </a:xfrm>
          <a:prstGeom prst="rect">
            <a:avLst/>
          </a:prstGeom>
        </p:spPr>
      </p:pic>
      <p:sp>
        <p:nvSpPr>
          <p:cNvPr id="16" name="TextBox 4"/>
          <p:cNvSpPr txBox="1"/>
          <p:nvPr/>
        </p:nvSpPr>
        <p:spPr>
          <a:xfrm>
            <a:off x="1710515" y="2093718"/>
            <a:ext cx="1492266" cy="16313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0" b="1" dirty="0">
                <a:gradFill>
                  <a:gsLst>
                    <a:gs pos="0">
                      <a:schemeClr val="bg1">
                        <a:lumMod val="95000"/>
                        <a:lumOff val="5000"/>
                      </a:schemeClr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2</a:t>
            </a:r>
            <a:r>
              <a:rPr lang="en-US" altLang="zh-CN" sz="10000" dirty="0">
                <a:gradFill>
                  <a:gsLst>
                    <a:gs pos="0">
                      <a:schemeClr val="bg1">
                        <a:lumMod val="95000"/>
                        <a:lumOff val="5000"/>
                      </a:schemeClr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        </a:t>
            </a:r>
            <a:endParaRPr lang="zh-CN" altLang="en-US" sz="10000" dirty="0">
              <a:gradFill>
                <a:gsLst>
                  <a:gs pos="0">
                    <a:schemeClr val="bg1">
                      <a:lumMod val="95000"/>
                      <a:lumOff val="5000"/>
                    </a:schemeClr>
                  </a:gs>
                  <a:gs pos="0">
                    <a:srgbClr val="AE1F1C"/>
                  </a:gs>
                  <a:gs pos="70000">
                    <a:srgbClr val="E82925"/>
                  </a:gs>
                </a:gsLst>
                <a:lin ang="8100000" scaled="1"/>
              </a:gra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7" name="TextBox 4"/>
          <p:cNvSpPr txBox="1"/>
          <p:nvPr/>
        </p:nvSpPr>
        <p:spPr>
          <a:xfrm>
            <a:off x="4976003" y="2093718"/>
            <a:ext cx="1492266" cy="16313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0" b="1" dirty="0">
                <a:gradFill>
                  <a:gsLst>
                    <a:gs pos="0">
                      <a:schemeClr val="bg1">
                        <a:lumMod val="95000"/>
                        <a:lumOff val="5000"/>
                      </a:schemeClr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2</a:t>
            </a:r>
            <a:endParaRPr lang="zh-CN" altLang="en-US" sz="10000" b="1" dirty="0">
              <a:gradFill>
                <a:gsLst>
                  <a:gs pos="0">
                    <a:schemeClr val="bg1">
                      <a:lumMod val="95000"/>
                      <a:lumOff val="5000"/>
                    </a:schemeClr>
                  </a:gs>
                  <a:gs pos="0">
                    <a:srgbClr val="AE1F1C"/>
                  </a:gs>
                  <a:gs pos="70000">
                    <a:srgbClr val="E82925"/>
                  </a:gs>
                </a:gsLst>
                <a:lin ang="8100000" scaled="1"/>
              </a:gra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8" name="TextBox 4"/>
          <p:cNvSpPr txBox="1"/>
          <p:nvPr/>
        </p:nvSpPr>
        <p:spPr>
          <a:xfrm>
            <a:off x="5922153" y="2093718"/>
            <a:ext cx="1492266" cy="16313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0" b="1" dirty="0">
                <a:gradFill>
                  <a:gsLst>
                    <a:gs pos="0">
                      <a:schemeClr val="bg1">
                        <a:lumMod val="95000"/>
                        <a:lumOff val="5000"/>
                      </a:schemeClr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4</a:t>
            </a:r>
            <a:endParaRPr lang="zh-CN" altLang="en-US" sz="10000" b="1" dirty="0">
              <a:gradFill>
                <a:gsLst>
                  <a:gs pos="0">
                    <a:schemeClr val="bg1">
                      <a:lumMod val="95000"/>
                      <a:lumOff val="5000"/>
                    </a:schemeClr>
                  </a:gs>
                  <a:gs pos="0">
                    <a:srgbClr val="AE1F1C"/>
                  </a:gs>
                  <a:gs pos="70000">
                    <a:srgbClr val="E82925"/>
                  </a:gs>
                </a:gsLst>
                <a:lin ang="8100000" scaled="1"/>
              </a:gra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1" name="_3"/>
          <p:cNvSpPr/>
          <p:nvPr/>
        </p:nvSpPr>
        <p:spPr>
          <a:xfrm>
            <a:off x="1786623" y="3972931"/>
            <a:ext cx="5570756" cy="73866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lang="zh-CN" altLang="en-US" sz="4200" b="1" dirty="0">
                <a:solidFill>
                  <a:srgbClr val="555554"/>
                </a:solidFill>
                <a:effectLst>
                  <a:glow>
                    <a:schemeClr val="bg1"/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恳请各位领导批评指正</a:t>
            </a:r>
          </a:p>
        </p:txBody>
      </p:sp>
      <p:sp>
        <p:nvSpPr>
          <p:cNvPr id="43" name="矩形 259"/>
          <p:cNvSpPr>
            <a:spLocks noChangeArrowheads="1"/>
          </p:cNvSpPr>
          <p:nvPr/>
        </p:nvSpPr>
        <p:spPr bwMode="auto">
          <a:xfrm>
            <a:off x="2629914" y="4687862"/>
            <a:ext cx="3884172" cy="307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汇报人：刘生杰   时间：</a:t>
            </a:r>
            <a:r>
              <a:rPr lang="en-US" altLang="zh-CN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2024</a:t>
            </a:r>
            <a:r>
              <a:rPr lang="zh-CN" altLang="en-US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年</a:t>
            </a:r>
            <a:r>
              <a:rPr lang="en-US" altLang="zh-CN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2</a:t>
            </a:r>
            <a:r>
              <a:rPr lang="zh-CN" altLang="en-US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月</a:t>
            </a:r>
            <a:r>
              <a:rPr lang="en-US" altLang="zh-CN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4</a:t>
            </a:r>
            <a:r>
              <a:rPr lang="zh-CN" altLang="en-US" sz="1400" cap="all" dirty="0">
                <a:solidFill>
                  <a:srgbClr val="555554"/>
                </a:solidFill>
                <a:cs typeface="Arial" panose="020B0604020202020204" pitchFamily="34" charset="0"/>
              </a:rPr>
              <a:t>日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58633" y="2398236"/>
            <a:ext cx="2578100" cy="2705101"/>
            <a:chOff x="2353733" y="2048933"/>
            <a:chExt cx="3437467" cy="3606801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8" t="6420" r="25362" b="37818"/>
            <a:stretch>
              <a:fillRect/>
            </a:stretch>
          </p:blipFill>
          <p:spPr>
            <a:xfrm>
              <a:off x="2353733" y="2048933"/>
              <a:ext cx="3437467" cy="3606801"/>
            </a:xfrm>
            <a:prstGeom prst="rect">
              <a:avLst/>
            </a:prstGeom>
          </p:spPr>
        </p:pic>
        <p:sp>
          <p:nvSpPr>
            <p:cNvPr id="14" name="TextBox 4"/>
            <p:cNvSpPr txBox="1"/>
            <p:nvPr/>
          </p:nvSpPr>
          <p:spPr>
            <a:xfrm>
              <a:off x="3315968" y="2765306"/>
              <a:ext cx="1021456" cy="11488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5000" b="1" dirty="0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1</a:t>
              </a:r>
              <a:endParaRPr lang="zh-CN" altLang="en-US" sz="50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12" name="_3"/>
          <p:cNvSpPr/>
          <p:nvPr/>
        </p:nvSpPr>
        <p:spPr>
          <a:xfrm>
            <a:off x="4194635" y="2804862"/>
            <a:ext cx="2492990" cy="78483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zh-CN" altLang="en-US" sz="4500" b="1" dirty="0">
                <a:gradFill>
                  <a:gsLst>
                    <a:gs pos="0">
                      <a:srgbClr val="BC4D14"/>
                    </a:gs>
                    <a:gs pos="0">
                      <a:srgbClr val="AE1F1C"/>
                    </a:gs>
                    <a:gs pos="70000">
                      <a:srgbClr val="E82925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工作成果</a:t>
            </a:r>
          </a:p>
        </p:txBody>
      </p:sp>
      <p:sp>
        <p:nvSpPr>
          <p:cNvPr id="6" name="10"/>
          <p:cNvSpPr/>
          <p:nvPr>
            <p:custDataLst>
              <p:tags r:id="rId1"/>
            </p:custDataLst>
          </p:nvPr>
        </p:nvSpPr>
        <p:spPr>
          <a:xfrm>
            <a:off x="4230815" y="3624260"/>
            <a:ext cx="881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主要工作</a:t>
            </a:r>
            <a:endParaRPr lang="en-US" altLang="zh-CN" sz="12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10"/>
          <p:cNvSpPr/>
          <p:nvPr>
            <p:custDataLst>
              <p:tags r:id="rId2"/>
            </p:custDataLst>
          </p:nvPr>
        </p:nvSpPr>
        <p:spPr>
          <a:xfrm>
            <a:off x="5069777" y="3624260"/>
            <a:ext cx="881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日常学习</a:t>
            </a:r>
          </a:p>
        </p:txBody>
      </p:sp>
      <p:sp>
        <p:nvSpPr>
          <p:cNvPr id="8" name="10"/>
          <p:cNvSpPr/>
          <p:nvPr>
            <p:custDataLst>
              <p:tags r:id="rId3"/>
            </p:custDataLst>
          </p:nvPr>
        </p:nvSpPr>
        <p:spPr>
          <a:xfrm>
            <a:off x="5908739" y="3624260"/>
            <a:ext cx="881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200" kern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交办事项</a:t>
            </a:r>
            <a:endParaRPr lang="en-US" altLang="zh-CN" sz="12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主要工作</a:t>
            </a:r>
            <a:r>
              <a:rPr lang="en-US" altLang="zh-CN" dirty="0"/>
              <a:t>——</a:t>
            </a:r>
            <a:r>
              <a:rPr lang="zh-CN" altLang="en-US" dirty="0"/>
              <a:t>主要工作成果概述</a:t>
            </a:r>
          </a:p>
        </p:txBody>
      </p:sp>
      <p:sp>
        <p:nvSpPr>
          <p:cNvPr id="5" name="Notched Right Arrow 39"/>
          <p:cNvSpPr/>
          <p:nvPr>
            <p:custDataLst>
              <p:tags r:id="rId1"/>
            </p:custDataLst>
          </p:nvPr>
        </p:nvSpPr>
        <p:spPr>
          <a:xfrm>
            <a:off x="647700" y="1968500"/>
            <a:ext cx="7848600" cy="1981200"/>
          </a:xfrm>
          <a:prstGeom prst="notchedRightArrow">
            <a:avLst>
              <a:gd name="adj1" fmla="val 63793"/>
              <a:gd name="adj2" fmla="val 6724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Oval 40"/>
          <p:cNvSpPr/>
          <p:nvPr>
            <p:custDataLst>
              <p:tags r:id="rId2"/>
            </p:custDataLst>
          </p:nvPr>
        </p:nvSpPr>
        <p:spPr>
          <a:xfrm>
            <a:off x="1186761" y="2220041"/>
            <a:ext cx="1457396" cy="1457392"/>
          </a:xfrm>
          <a:prstGeom prst="ellipse">
            <a:avLst/>
          </a:prstGeom>
          <a:solidFill>
            <a:srgbClr val="DC2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Oval 41"/>
          <p:cNvSpPr/>
          <p:nvPr>
            <p:custDataLst>
              <p:tags r:id="rId3"/>
            </p:custDataLst>
          </p:nvPr>
        </p:nvSpPr>
        <p:spPr>
          <a:xfrm>
            <a:off x="2846992" y="2220041"/>
            <a:ext cx="1457396" cy="14573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42"/>
          <p:cNvSpPr/>
          <p:nvPr>
            <p:custDataLst>
              <p:tags r:id="rId4"/>
            </p:custDataLst>
          </p:nvPr>
        </p:nvSpPr>
        <p:spPr>
          <a:xfrm>
            <a:off x="4534813" y="2220041"/>
            <a:ext cx="1457396" cy="145739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Oval 43"/>
          <p:cNvSpPr/>
          <p:nvPr>
            <p:custDataLst>
              <p:tags r:id="rId5"/>
            </p:custDataLst>
          </p:nvPr>
        </p:nvSpPr>
        <p:spPr>
          <a:xfrm>
            <a:off x="6238804" y="2220041"/>
            <a:ext cx="1457396" cy="1457392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 Placeholder 3"/>
          <p:cNvSpPr txBox="1"/>
          <p:nvPr>
            <p:custDataLst>
              <p:tags r:id="rId6"/>
            </p:custDataLst>
          </p:nvPr>
        </p:nvSpPr>
        <p:spPr>
          <a:xfrm>
            <a:off x="1416603" y="2668940"/>
            <a:ext cx="997711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90%</a:t>
            </a:r>
          </a:p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完成省标业务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90%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同步更新</a:t>
            </a:r>
          </a:p>
        </p:txBody>
      </p:sp>
      <p:sp>
        <p:nvSpPr>
          <p:cNvPr id="15" name="Text Placeholder 3"/>
          <p:cNvSpPr txBox="1"/>
          <p:nvPr>
            <p:custDataLst>
              <p:tags r:id="rId7"/>
            </p:custDataLst>
          </p:nvPr>
        </p:nvSpPr>
        <p:spPr>
          <a:xfrm>
            <a:off x="3052013" y="2671797"/>
            <a:ext cx="1072991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参与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12项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居配预检项目工程</a:t>
            </a:r>
          </a:p>
        </p:txBody>
      </p:sp>
      <p:sp>
        <p:nvSpPr>
          <p:cNvPr id="16" name="Text Placeholder 3"/>
          <p:cNvSpPr txBox="1"/>
          <p:nvPr>
            <p:custDataLst>
              <p:tags r:id="rId8"/>
            </p:custDataLst>
          </p:nvPr>
        </p:nvSpPr>
        <p:spPr>
          <a:xfrm>
            <a:off x="4762703" y="2674655"/>
            <a:ext cx="1068705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独立设计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个典型原型界面</a:t>
            </a:r>
          </a:p>
        </p:txBody>
      </p:sp>
      <p:sp>
        <p:nvSpPr>
          <p:cNvPr id="17" name="Text Placeholder 3"/>
          <p:cNvSpPr txBox="1"/>
          <p:nvPr>
            <p:custDataLst>
              <p:tags r:id="rId9"/>
            </p:custDataLst>
          </p:nvPr>
        </p:nvSpPr>
        <p:spPr>
          <a:xfrm>
            <a:off x="6469107" y="2666082"/>
            <a:ext cx="1003459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参与执行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次公司全体活动</a:t>
            </a:r>
          </a:p>
        </p:txBody>
      </p:sp>
      <p:cxnSp>
        <p:nvCxnSpPr>
          <p:cNvPr id="18" name="Straight Connector 52"/>
          <p:cNvCxnSpPr/>
          <p:nvPr>
            <p:custDataLst>
              <p:tags r:id="rId10"/>
            </p:custDataLst>
          </p:nvPr>
        </p:nvCxnSpPr>
        <p:spPr>
          <a:xfrm rot="5400000" flipH="1" flipV="1">
            <a:off x="1640119" y="4059828"/>
            <a:ext cx="533399" cy="1852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1"/>
          <p:cNvCxnSpPr/>
          <p:nvPr>
            <p:custDataLst>
              <p:tags r:id="rId11"/>
            </p:custDataLst>
          </p:nvPr>
        </p:nvCxnSpPr>
        <p:spPr>
          <a:xfrm rot="5400000" flipH="1" flipV="1">
            <a:off x="3327014" y="4059828"/>
            <a:ext cx="533399" cy="1852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62"/>
          <p:cNvCxnSpPr/>
          <p:nvPr>
            <p:custDataLst>
              <p:tags r:id="rId12"/>
            </p:custDataLst>
          </p:nvPr>
        </p:nvCxnSpPr>
        <p:spPr>
          <a:xfrm rot="5400000" flipH="1" flipV="1">
            <a:off x="5013909" y="4059828"/>
            <a:ext cx="533399" cy="1852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63"/>
          <p:cNvCxnSpPr/>
          <p:nvPr>
            <p:custDataLst>
              <p:tags r:id="rId13"/>
            </p:custDataLst>
          </p:nvPr>
        </p:nvCxnSpPr>
        <p:spPr>
          <a:xfrm rot="5400000" flipH="1" flipV="1">
            <a:off x="6700804" y="4059828"/>
            <a:ext cx="533399" cy="1852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56"/>
          <p:cNvGrpSpPr/>
          <p:nvPr>
            <p:custDataLst>
              <p:tags r:id="rId14"/>
            </p:custDataLst>
          </p:nvPr>
        </p:nvGrpSpPr>
        <p:grpSpPr>
          <a:xfrm>
            <a:off x="1165820" y="4405152"/>
            <a:ext cx="1483848" cy="801801"/>
            <a:chOff x="495837" y="1363501"/>
            <a:chExt cx="1483848" cy="801800"/>
          </a:xfrm>
        </p:grpSpPr>
        <p:sp>
          <p:nvSpPr>
            <p:cNvPr id="23" name="TextBox 68"/>
            <p:cNvSpPr txBox="1"/>
            <p:nvPr>
              <p:custDataLst>
                <p:tags r:id="rId24"/>
              </p:custDataLst>
            </p:nvPr>
          </p:nvSpPr>
          <p:spPr>
            <a:xfrm>
              <a:off x="495837" y="1611304"/>
              <a:ext cx="1483848" cy="553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负责4个地市、27个项目、18余家分包商的省标台账同步更新，包括每个项目的20余项相关信息的跟踪和完善。</a:t>
              </a:r>
            </a:p>
          </p:txBody>
        </p:sp>
        <p:sp>
          <p:nvSpPr>
            <p:cNvPr id="24" name="Rectangle 69"/>
            <p:cNvSpPr/>
            <p:nvPr>
              <p:custDataLst>
                <p:tags r:id="rId25"/>
              </p:custDataLst>
            </p:nvPr>
          </p:nvSpPr>
          <p:spPr>
            <a:xfrm>
              <a:off x="1006934" y="1363501"/>
              <a:ext cx="461665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just"/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营销部</a:t>
              </a:r>
            </a:p>
          </p:txBody>
        </p:sp>
      </p:grpSp>
      <p:grpSp>
        <p:nvGrpSpPr>
          <p:cNvPr id="25" name="Group 56"/>
          <p:cNvGrpSpPr/>
          <p:nvPr>
            <p:custDataLst>
              <p:tags r:id="rId15"/>
            </p:custDataLst>
          </p:nvPr>
        </p:nvGrpSpPr>
        <p:grpSpPr>
          <a:xfrm>
            <a:off x="2852716" y="4405155"/>
            <a:ext cx="1451672" cy="940300"/>
            <a:chOff x="495837" y="1363501"/>
            <a:chExt cx="1451672" cy="940299"/>
          </a:xfrm>
        </p:grpSpPr>
        <p:sp>
          <p:nvSpPr>
            <p:cNvPr id="26" name="TextBox 71"/>
            <p:cNvSpPr txBox="1"/>
            <p:nvPr>
              <p:custDataLst>
                <p:tags r:id="rId22"/>
              </p:custDataLst>
            </p:nvPr>
          </p:nvSpPr>
          <p:spPr>
            <a:xfrm>
              <a:off x="495837" y="1611304"/>
              <a:ext cx="1451672" cy="6924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spcBef>
                  <a:spcPct val="20000"/>
                </a:spcBef>
                <a:defRPr/>
              </a:pPr>
              <a:r>
                <a: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个月内参与完成12个居配预检项目，</a:t>
              </a: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项目中</a:t>
              </a:r>
              <a:r>
                <a:rPr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能够独立操作非电气、电气及五防联锁试验，</a:t>
              </a: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配合现场检测人员完成检测任务。</a:t>
              </a:r>
            </a:p>
          </p:txBody>
        </p:sp>
        <p:sp>
          <p:nvSpPr>
            <p:cNvPr id="27" name="Rectangle 72"/>
            <p:cNvSpPr/>
            <p:nvPr>
              <p:custDataLst>
                <p:tags r:id="rId23"/>
              </p:custDataLst>
            </p:nvPr>
          </p:nvSpPr>
          <p:spPr>
            <a:xfrm>
              <a:off x="1006932" y="1363501"/>
              <a:ext cx="461665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just"/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工程部</a:t>
              </a:r>
            </a:p>
          </p:txBody>
        </p:sp>
      </p:grpSp>
      <p:grpSp>
        <p:nvGrpSpPr>
          <p:cNvPr id="28" name="Group 56"/>
          <p:cNvGrpSpPr/>
          <p:nvPr>
            <p:custDataLst>
              <p:tags r:id="rId16"/>
            </p:custDataLst>
          </p:nvPr>
        </p:nvGrpSpPr>
        <p:grpSpPr>
          <a:xfrm>
            <a:off x="4539610" y="4405155"/>
            <a:ext cx="1483848" cy="940300"/>
            <a:chOff x="495837" y="1363501"/>
            <a:chExt cx="1483848" cy="940299"/>
          </a:xfrm>
        </p:grpSpPr>
        <p:sp>
          <p:nvSpPr>
            <p:cNvPr id="29" name="TextBox 76"/>
            <p:cNvSpPr txBox="1"/>
            <p:nvPr>
              <p:custDataLst>
                <p:tags r:id="rId20"/>
              </p:custDataLst>
            </p:nvPr>
          </p:nvSpPr>
          <p:spPr>
            <a:xfrm>
              <a:off x="495837" y="1611304"/>
              <a:ext cx="1483848" cy="6924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截至今日，</a:t>
              </a:r>
              <a:r>
                <a:rPr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已独立编制及优化</a:t>
              </a:r>
              <a:r>
                <a: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17</a:t>
              </a:r>
              <a:r>
                <a:rPr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个典型原型界面，协助设计20余界面</a:t>
              </a: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r>
                <a:rPr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通过自主学习AXURE</a:t>
              </a:r>
              <a:r>
                <a:rPr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RP9软件</a:t>
              </a: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并</a:t>
              </a:r>
              <a:r>
                <a:rPr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结合现场</a:t>
              </a: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实操</a:t>
              </a:r>
              <a:r>
                <a:rPr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经验</a:t>
              </a: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顺利实现</a:t>
              </a:r>
              <a:r>
                <a:rPr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</p:txBody>
        </p:sp>
        <p:sp>
          <p:nvSpPr>
            <p:cNvPr id="30" name="Rectangle 77"/>
            <p:cNvSpPr/>
            <p:nvPr>
              <p:custDataLst>
                <p:tags r:id="rId21"/>
              </p:custDataLst>
            </p:nvPr>
          </p:nvSpPr>
          <p:spPr>
            <a:xfrm>
              <a:off x="1006931" y="1363501"/>
              <a:ext cx="461665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just"/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研发部</a:t>
              </a:r>
            </a:p>
          </p:txBody>
        </p:sp>
      </p:grpSp>
      <p:grpSp>
        <p:nvGrpSpPr>
          <p:cNvPr id="31" name="Group 56"/>
          <p:cNvGrpSpPr/>
          <p:nvPr>
            <p:custDataLst>
              <p:tags r:id="rId17"/>
            </p:custDataLst>
          </p:nvPr>
        </p:nvGrpSpPr>
        <p:grpSpPr>
          <a:xfrm>
            <a:off x="6339840" y="4405155"/>
            <a:ext cx="1382812" cy="954479"/>
            <a:chOff x="596873" y="1363501"/>
            <a:chExt cx="1382812" cy="954477"/>
          </a:xfrm>
        </p:grpSpPr>
        <p:sp>
          <p:nvSpPr>
            <p:cNvPr id="32" name="TextBox 80"/>
            <p:cNvSpPr txBox="1"/>
            <p:nvPr>
              <p:custDataLst>
                <p:tags r:id="rId18"/>
              </p:custDataLst>
            </p:nvPr>
          </p:nvSpPr>
          <p:spPr>
            <a:xfrm>
              <a:off x="596873" y="1625511"/>
              <a:ext cx="1382812" cy="6924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just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参与公众号组建及文案编写；</a:t>
              </a:r>
              <a:endPara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协助策划公司元旦活动；</a:t>
              </a:r>
              <a:endPara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参与主持公司年会。</a:t>
              </a:r>
            </a:p>
          </p:txBody>
        </p:sp>
        <p:sp>
          <p:nvSpPr>
            <p:cNvPr id="33" name="Rectangle 81"/>
            <p:cNvSpPr/>
            <p:nvPr>
              <p:custDataLst>
                <p:tags r:id="rId19"/>
              </p:custDataLst>
            </p:nvPr>
          </p:nvSpPr>
          <p:spPr>
            <a:xfrm>
              <a:off x="1006931" y="1363501"/>
              <a:ext cx="461666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综合部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Freeform 5"/>
          <p:cNvSpPr/>
          <p:nvPr/>
        </p:nvSpPr>
        <p:spPr bwMode="auto">
          <a:xfrm>
            <a:off x="3392489" y="1648208"/>
            <a:ext cx="2359025" cy="3805238"/>
          </a:xfrm>
          <a:custGeom>
            <a:avLst/>
            <a:gdLst/>
            <a:ahLst/>
            <a:cxnLst>
              <a:cxn ang="0">
                <a:pos x="795" y="321"/>
              </a:cxn>
              <a:cxn ang="0">
                <a:pos x="776" y="388"/>
              </a:cxn>
              <a:cxn ang="0">
                <a:pos x="690" y="325"/>
              </a:cxn>
              <a:cxn ang="0">
                <a:pos x="682" y="323"/>
              </a:cxn>
              <a:cxn ang="0">
                <a:pos x="539" y="328"/>
              </a:cxn>
              <a:cxn ang="0">
                <a:pos x="440" y="587"/>
              </a:cxn>
              <a:cxn ang="0">
                <a:pos x="532" y="683"/>
              </a:cxn>
              <a:cxn ang="0">
                <a:pos x="697" y="687"/>
              </a:cxn>
              <a:cxn ang="0">
                <a:pos x="767" y="641"/>
              </a:cxn>
              <a:cxn ang="0">
                <a:pos x="566" y="712"/>
              </a:cxn>
              <a:cxn ang="0">
                <a:pos x="608" y="937"/>
              </a:cxn>
              <a:cxn ang="0">
                <a:pos x="546" y="1031"/>
              </a:cxn>
              <a:cxn ang="0">
                <a:pos x="672" y="1053"/>
              </a:cxn>
              <a:cxn ang="0">
                <a:pos x="718" y="1076"/>
              </a:cxn>
              <a:cxn ang="0">
                <a:pos x="713" y="1088"/>
              </a:cxn>
              <a:cxn ang="0">
                <a:pos x="673" y="1069"/>
              </a:cxn>
              <a:cxn ang="0">
                <a:pos x="562" y="1052"/>
              </a:cxn>
              <a:cxn ang="0">
                <a:pos x="339" y="1246"/>
              </a:cxn>
              <a:cxn ang="0">
                <a:pos x="335" y="1312"/>
              </a:cxn>
              <a:cxn ang="0">
                <a:pos x="338" y="1339"/>
              </a:cxn>
              <a:cxn ang="0">
                <a:pos x="398" y="1460"/>
              </a:cxn>
              <a:cxn ang="0">
                <a:pos x="419" y="1480"/>
              </a:cxn>
              <a:cxn ang="0">
                <a:pos x="426" y="1572"/>
              </a:cxn>
              <a:cxn ang="0">
                <a:pos x="578" y="1637"/>
              </a:cxn>
              <a:cxn ang="0">
                <a:pos x="574" y="1641"/>
              </a:cxn>
              <a:cxn ang="0">
                <a:pos x="427" y="1593"/>
              </a:cxn>
              <a:cxn ang="0">
                <a:pos x="306" y="1685"/>
              </a:cxn>
              <a:cxn ang="0">
                <a:pos x="301" y="1659"/>
              </a:cxn>
              <a:cxn ang="0">
                <a:pos x="402" y="1494"/>
              </a:cxn>
              <a:cxn ang="0">
                <a:pos x="398" y="1490"/>
              </a:cxn>
              <a:cxn ang="0">
                <a:pos x="369" y="1462"/>
              </a:cxn>
              <a:cxn ang="0">
                <a:pos x="309" y="1338"/>
              </a:cxn>
              <a:cxn ang="0">
                <a:pos x="368" y="1120"/>
              </a:cxn>
              <a:cxn ang="0">
                <a:pos x="476" y="1044"/>
              </a:cxn>
              <a:cxn ang="0">
                <a:pos x="579" y="777"/>
              </a:cxn>
              <a:cxn ang="0">
                <a:pos x="488" y="679"/>
              </a:cxn>
              <a:cxn ang="0">
                <a:pos x="313" y="674"/>
              </a:cxn>
              <a:cxn ang="0">
                <a:pos x="285" y="689"/>
              </a:cxn>
              <a:cxn ang="0">
                <a:pos x="210" y="772"/>
              </a:cxn>
              <a:cxn ang="0">
                <a:pos x="255" y="703"/>
              </a:cxn>
              <a:cxn ang="0">
                <a:pos x="0" y="632"/>
              </a:cxn>
              <a:cxn ang="0">
                <a:pos x="88" y="695"/>
              </a:cxn>
              <a:cxn ang="0">
                <a:pos x="248" y="687"/>
              </a:cxn>
              <a:cxn ang="0">
                <a:pos x="452" y="648"/>
              </a:cxn>
              <a:cxn ang="0">
                <a:pos x="412" y="432"/>
              </a:cxn>
              <a:cxn ang="0">
                <a:pos x="502" y="325"/>
              </a:cxn>
              <a:cxn ang="0">
                <a:pos x="590" y="235"/>
              </a:cxn>
              <a:cxn ang="0">
                <a:pos x="498" y="27"/>
              </a:cxn>
              <a:cxn ang="0">
                <a:pos x="301" y="98"/>
              </a:cxn>
              <a:cxn ang="0">
                <a:pos x="382" y="20"/>
              </a:cxn>
              <a:cxn ang="0">
                <a:pos x="607" y="108"/>
              </a:cxn>
              <a:cxn ang="0">
                <a:pos x="568" y="302"/>
              </a:cxn>
              <a:cxn ang="0">
                <a:pos x="737" y="323"/>
              </a:cxn>
              <a:cxn ang="0">
                <a:pos x="866" y="264"/>
              </a:cxn>
            </a:cxnLst>
            <a:rect l="0" t="0" r="r" b="b"/>
            <a:pathLst>
              <a:path w="1065" h="1720">
                <a:moveTo>
                  <a:pt x="869" y="264"/>
                </a:moveTo>
                <a:cubicBezTo>
                  <a:pt x="851" y="290"/>
                  <a:pt x="826" y="310"/>
                  <a:pt x="795" y="321"/>
                </a:cubicBezTo>
                <a:cubicBezTo>
                  <a:pt x="769" y="332"/>
                  <a:pt x="744" y="335"/>
                  <a:pt x="718" y="332"/>
                </a:cubicBezTo>
                <a:cubicBezTo>
                  <a:pt x="741" y="346"/>
                  <a:pt x="761" y="365"/>
                  <a:pt x="776" y="388"/>
                </a:cubicBezTo>
                <a:cubicBezTo>
                  <a:pt x="773" y="388"/>
                  <a:pt x="773" y="388"/>
                  <a:pt x="773" y="388"/>
                </a:cubicBezTo>
                <a:cubicBezTo>
                  <a:pt x="752" y="360"/>
                  <a:pt x="725" y="339"/>
                  <a:pt x="690" y="325"/>
                </a:cubicBezTo>
                <a:cubicBezTo>
                  <a:pt x="689" y="325"/>
                  <a:pt x="689" y="325"/>
                  <a:pt x="688" y="325"/>
                </a:cubicBezTo>
                <a:cubicBezTo>
                  <a:pt x="686" y="324"/>
                  <a:pt x="684" y="323"/>
                  <a:pt x="682" y="323"/>
                </a:cubicBezTo>
                <a:cubicBezTo>
                  <a:pt x="682" y="322"/>
                  <a:pt x="682" y="322"/>
                  <a:pt x="682" y="322"/>
                </a:cubicBezTo>
                <a:cubicBezTo>
                  <a:pt x="634" y="305"/>
                  <a:pt x="586" y="307"/>
                  <a:pt x="539" y="328"/>
                </a:cubicBezTo>
                <a:cubicBezTo>
                  <a:pt x="489" y="350"/>
                  <a:pt x="455" y="386"/>
                  <a:pt x="436" y="436"/>
                </a:cubicBezTo>
                <a:cubicBezTo>
                  <a:pt x="416" y="487"/>
                  <a:pt x="418" y="537"/>
                  <a:pt x="440" y="587"/>
                </a:cubicBezTo>
                <a:cubicBezTo>
                  <a:pt x="454" y="620"/>
                  <a:pt x="476" y="646"/>
                  <a:pt x="503" y="666"/>
                </a:cubicBezTo>
                <a:cubicBezTo>
                  <a:pt x="514" y="671"/>
                  <a:pt x="523" y="677"/>
                  <a:pt x="532" y="683"/>
                </a:cubicBezTo>
                <a:cubicBezTo>
                  <a:pt x="537" y="686"/>
                  <a:pt x="542" y="688"/>
                  <a:pt x="548" y="690"/>
                </a:cubicBezTo>
                <a:cubicBezTo>
                  <a:pt x="598" y="710"/>
                  <a:pt x="648" y="708"/>
                  <a:pt x="697" y="687"/>
                </a:cubicBezTo>
                <a:cubicBezTo>
                  <a:pt x="723" y="675"/>
                  <a:pt x="744" y="660"/>
                  <a:pt x="762" y="642"/>
                </a:cubicBezTo>
                <a:cubicBezTo>
                  <a:pt x="767" y="641"/>
                  <a:pt x="767" y="641"/>
                  <a:pt x="767" y="641"/>
                </a:cubicBezTo>
                <a:cubicBezTo>
                  <a:pt x="747" y="666"/>
                  <a:pt x="721" y="685"/>
                  <a:pt x="690" y="699"/>
                </a:cubicBezTo>
                <a:cubicBezTo>
                  <a:pt x="649" y="717"/>
                  <a:pt x="607" y="721"/>
                  <a:pt x="566" y="712"/>
                </a:cubicBezTo>
                <a:cubicBezTo>
                  <a:pt x="581" y="729"/>
                  <a:pt x="594" y="749"/>
                  <a:pt x="604" y="772"/>
                </a:cubicBezTo>
                <a:cubicBezTo>
                  <a:pt x="628" y="826"/>
                  <a:pt x="629" y="881"/>
                  <a:pt x="608" y="937"/>
                </a:cubicBezTo>
                <a:cubicBezTo>
                  <a:pt x="593" y="976"/>
                  <a:pt x="569" y="1008"/>
                  <a:pt x="537" y="1032"/>
                </a:cubicBezTo>
                <a:cubicBezTo>
                  <a:pt x="540" y="1031"/>
                  <a:pt x="543" y="1031"/>
                  <a:pt x="546" y="1031"/>
                </a:cubicBezTo>
                <a:cubicBezTo>
                  <a:pt x="581" y="1028"/>
                  <a:pt x="614" y="1032"/>
                  <a:pt x="645" y="1042"/>
                </a:cubicBezTo>
                <a:cubicBezTo>
                  <a:pt x="654" y="1045"/>
                  <a:pt x="663" y="1049"/>
                  <a:pt x="672" y="1053"/>
                </a:cubicBezTo>
                <a:cubicBezTo>
                  <a:pt x="674" y="1054"/>
                  <a:pt x="677" y="1056"/>
                  <a:pt x="680" y="1057"/>
                </a:cubicBezTo>
                <a:cubicBezTo>
                  <a:pt x="692" y="1064"/>
                  <a:pt x="705" y="1071"/>
                  <a:pt x="718" y="1076"/>
                </a:cubicBezTo>
                <a:cubicBezTo>
                  <a:pt x="844" y="1131"/>
                  <a:pt x="960" y="1106"/>
                  <a:pt x="1065" y="1001"/>
                </a:cubicBezTo>
                <a:cubicBezTo>
                  <a:pt x="975" y="1126"/>
                  <a:pt x="858" y="1155"/>
                  <a:pt x="713" y="1088"/>
                </a:cubicBezTo>
                <a:cubicBezTo>
                  <a:pt x="711" y="1087"/>
                  <a:pt x="708" y="1086"/>
                  <a:pt x="706" y="1085"/>
                </a:cubicBezTo>
                <a:cubicBezTo>
                  <a:pt x="695" y="1080"/>
                  <a:pt x="684" y="1074"/>
                  <a:pt x="673" y="1069"/>
                </a:cubicBezTo>
                <a:cubicBezTo>
                  <a:pt x="664" y="1066"/>
                  <a:pt x="655" y="1063"/>
                  <a:pt x="646" y="1060"/>
                </a:cubicBezTo>
                <a:cubicBezTo>
                  <a:pt x="620" y="1052"/>
                  <a:pt x="591" y="1050"/>
                  <a:pt x="562" y="1052"/>
                </a:cubicBezTo>
                <a:cubicBezTo>
                  <a:pt x="494" y="1056"/>
                  <a:pt x="439" y="1084"/>
                  <a:pt x="394" y="1135"/>
                </a:cubicBezTo>
                <a:cubicBezTo>
                  <a:pt x="365" y="1169"/>
                  <a:pt x="347" y="1206"/>
                  <a:pt x="339" y="1246"/>
                </a:cubicBezTo>
                <a:cubicBezTo>
                  <a:pt x="339" y="1247"/>
                  <a:pt x="338" y="1248"/>
                  <a:pt x="338" y="1249"/>
                </a:cubicBezTo>
                <a:cubicBezTo>
                  <a:pt x="335" y="1270"/>
                  <a:pt x="333" y="1291"/>
                  <a:pt x="335" y="1312"/>
                </a:cubicBezTo>
                <a:cubicBezTo>
                  <a:pt x="336" y="1321"/>
                  <a:pt x="337" y="1330"/>
                  <a:pt x="338" y="1338"/>
                </a:cubicBezTo>
                <a:cubicBezTo>
                  <a:pt x="338" y="1339"/>
                  <a:pt x="338" y="1339"/>
                  <a:pt x="338" y="1339"/>
                </a:cubicBezTo>
                <a:cubicBezTo>
                  <a:pt x="346" y="1384"/>
                  <a:pt x="365" y="1423"/>
                  <a:pt x="395" y="1457"/>
                </a:cubicBezTo>
                <a:cubicBezTo>
                  <a:pt x="396" y="1458"/>
                  <a:pt x="397" y="1459"/>
                  <a:pt x="398" y="1460"/>
                </a:cubicBezTo>
                <a:cubicBezTo>
                  <a:pt x="399" y="1461"/>
                  <a:pt x="400" y="1462"/>
                  <a:pt x="400" y="1462"/>
                </a:cubicBezTo>
                <a:cubicBezTo>
                  <a:pt x="406" y="1468"/>
                  <a:pt x="412" y="1474"/>
                  <a:pt x="419" y="1480"/>
                </a:cubicBezTo>
                <a:cubicBezTo>
                  <a:pt x="421" y="1482"/>
                  <a:pt x="424" y="1484"/>
                  <a:pt x="426" y="1486"/>
                </a:cubicBezTo>
                <a:cubicBezTo>
                  <a:pt x="426" y="1572"/>
                  <a:pt x="426" y="1572"/>
                  <a:pt x="426" y="1572"/>
                </a:cubicBezTo>
                <a:cubicBezTo>
                  <a:pt x="441" y="1592"/>
                  <a:pt x="464" y="1606"/>
                  <a:pt x="495" y="1615"/>
                </a:cubicBezTo>
                <a:cubicBezTo>
                  <a:pt x="525" y="1624"/>
                  <a:pt x="553" y="1632"/>
                  <a:pt x="578" y="1637"/>
                </a:cubicBezTo>
                <a:cubicBezTo>
                  <a:pt x="602" y="1643"/>
                  <a:pt x="620" y="1649"/>
                  <a:pt x="631" y="1656"/>
                </a:cubicBezTo>
                <a:cubicBezTo>
                  <a:pt x="614" y="1649"/>
                  <a:pt x="595" y="1644"/>
                  <a:pt x="574" y="1641"/>
                </a:cubicBezTo>
                <a:cubicBezTo>
                  <a:pt x="553" y="1639"/>
                  <a:pt x="528" y="1636"/>
                  <a:pt x="499" y="1633"/>
                </a:cubicBezTo>
                <a:cubicBezTo>
                  <a:pt x="470" y="1630"/>
                  <a:pt x="446" y="1617"/>
                  <a:pt x="427" y="1593"/>
                </a:cubicBezTo>
                <a:cubicBezTo>
                  <a:pt x="397" y="1598"/>
                  <a:pt x="379" y="1608"/>
                  <a:pt x="370" y="1623"/>
                </a:cubicBezTo>
                <a:cubicBezTo>
                  <a:pt x="353" y="1652"/>
                  <a:pt x="332" y="1672"/>
                  <a:pt x="306" y="1685"/>
                </a:cubicBezTo>
                <a:cubicBezTo>
                  <a:pt x="276" y="1702"/>
                  <a:pt x="245" y="1713"/>
                  <a:pt x="214" y="1720"/>
                </a:cubicBezTo>
                <a:cubicBezTo>
                  <a:pt x="253" y="1707"/>
                  <a:pt x="282" y="1686"/>
                  <a:pt x="301" y="1659"/>
                </a:cubicBezTo>
                <a:cubicBezTo>
                  <a:pt x="335" y="1609"/>
                  <a:pt x="368" y="1580"/>
                  <a:pt x="402" y="1572"/>
                </a:cubicBezTo>
                <a:cubicBezTo>
                  <a:pt x="402" y="1494"/>
                  <a:pt x="402" y="1494"/>
                  <a:pt x="402" y="1494"/>
                </a:cubicBezTo>
                <a:cubicBezTo>
                  <a:pt x="401" y="1493"/>
                  <a:pt x="400" y="1491"/>
                  <a:pt x="398" y="1490"/>
                </a:cubicBezTo>
                <a:cubicBezTo>
                  <a:pt x="398" y="1490"/>
                  <a:pt x="398" y="1490"/>
                  <a:pt x="398" y="1490"/>
                </a:cubicBezTo>
                <a:cubicBezTo>
                  <a:pt x="396" y="1489"/>
                  <a:pt x="395" y="1488"/>
                  <a:pt x="394" y="1487"/>
                </a:cubicBezTo>
                <a:cubicBezTo>
                  <a:pt x="385" y="1479"/>
                  <a:pt x="376" y="1471"/>
                  <a:pt x="369" y="1462"/>
                </a:cubicBezTo>
                <a:cubicBezTo>
                  <a:pt x="357" y="1449"/>
                  <a:pt x="347" y="1435"/>
                  <a:pt x="338" y="1421"/>
                </a:cubicBezTo>
                <a:cubicBezTo>
                  <a:pt x="324" y="1395"/>
                  <a:pt x="314" y="1368"/>
                  <a:pt x="309" y="1338"/>
                </a:cubicBezTo>
                <a:cubicBezTo>
                  <a:pt x="307" y="1329"/>
                  <a:pt x="306" y="1319"/>
                  <a:pt x="305" y="1308"/>
                </a:cubicBezTo>
                <a:cubicBezTo>
                  <a:pt x="300" y="1237"/>
                  <a:pt x="321" y="1174"/>
                  <a:pt x="368" y="1120"/>
                </a:cubicBezTo>
                <a:cubicBezTo>
                  <a:pt x="398" y="1085"/>
                  <a:pt x="433" y="1060"/>
                  <a:pt x="473" y="1046"/>
                </a:cubicBezTo>
                <a:cubicBezTo>
                  <a:pt x="474" y="1045"/>
                  <a:pt x="475" y="1045"/>
                  <a:pt x="476" y="1044"/>
                </a:cubicBezTo>
                <a:cubicBezTo>
                  <a:pt x="527" y="1022"/>
                  <a:pt x="563" y="984"/>
                  <a:pt x="583" y="932"/>
                </a:cubicBezTo>
                <a:cubicBezTo>
                  <a:pt x="603" y="880"/>
                  <a:pt x="602" y="828"/>
                  <a:pt x="579" y="777"/>
                </a:cubicBezTo>
                <a:cubicBezTo>
                  <a:pt x="563" y="741"/>
                  <a:pt x="540" y="713"/>
                  <a:pt x="510" y="693"/>
                </a:cubicBezTo>
                <a:cubicBezTo>
                  <a:pt x="503" y="688"/>
                  <a:pt x="495" y="683"/>
                  <a:pt x="488" y="679"/>
                </a:cubicBezTo>
                <a:cubicBezTo>
                  <a:pt x="481" y="676"/>
                  <a:pt x="474" y="673"/>
                  <a:pt x="467" y="670"/>
                </a:cubicBezTo>
                <a:cubicBezTo>
                  <a:pt x="415" y="650"/>
                  <a:pt x="363" y="651"/>
                  <a:pt x="313" y="674"/>
                </a:cubicBezTo>
                <a:cubicBezTo>
                  <a:pt x="306" y="677"/>
                  <a:pt x="300" y="680"/>
                  <a:pt x="294" y="683"/>
                </a:cubicBezTo>
                <a:cubicBezTo>
                  <a:pt x="291" y="685"/>
                  <a:pt x="288" y="687"/>
                  <a:pt x="285" y="689"/>
                </a:cubicBezTo>
                <a:cubicBezTo>
                  <a:pt x="252" y="709"/>
                  <a:pt x="228" y="736"/>
                  <a:pt x="212" y="772"/>
                </a:cubicBezTo>
                <a:cubicBezTo>
                  <a:pt x="210" y="772"/>
                  <a:pt x="210" y="772"/>
                  <a:pt x="210" y="772"/>
                </a:cubicBezTo>
                <a:cubicBezTo>
                  <a:pt x="222" y="745"/>
                  <a:pt x="238" y="721"/>
                  <a:pt x="258" y="702"/>
                </a:cubicBezTo>
                <a:cubicBezTo>
                  <a:pt x="257" y="702"/>
                  <a:pt x="256" y="703"/>
                  <a:pt x="255" y="703"/>
                </a:cubicBezTo>
                <a:cubicBezTo>
                  <a:pt x="203" y="726"/>
                  <a:pt x="150" y="728"/>
                  <a:pt x="96" y="707"/>
                </a:cubicBezTo>
                <a:cubicBezTo>
                  <a:pt x="56" y="691"/>
                  <a:pt x="24" y="666"/>
                  <a:pt x="0" y="632"/>
                </a:cubicBezTo>
                <a:cubicBezTo>
                  <a:pt x="3" y="631"/>
                  <a:pt x="3" y="631"/>
                  <a:pt x="3" y="631"/>
                </a:cubicBezTo>
                <a:cubicBezTo>
                  <a:pt x="25" y="660"/>
                  <a:pt x="53" y="681"/>
                  <a:pt x="88" y="695"/>
                </a:cubicBezTo>
                <a:cubicBezTo>
                  <a:pt x="139" y="714"/>
                  <a:pt x="189" y="713"/>
                  <a:pt x="238" y="692"/>
                </a:cubicBezTo>
                <a:cubicBezTo>
                  <a:pt x="241" y="690"/>
                  <a:pt x="244" y="689"/>
                  <a:pt x="248" y="687"/>
                </a:cubicBezTo>
                <a:cubicBezTo>
                  <a:pt x="265" y="681"/>
                  <a:pt x="289" y="672"/>
                  <a:pt x="321" y="661"/>
                </a:cubicBezTo>
                <a:cubicBezTo>
                  <a:pt x="364" y="642"/>
                  <a:pt x="408" y="638"/>
                  <a:pt x="452" y="648"/>
                </a:cubicBezTo>
                <a:cubicBezTo>
                  <a:pt x="437" y="632"/>
                  <a:pt x="425" y="613"/>
                  <a:pt x="416" y="591"/>
                </a:cubicBezTo>
                <a:cubicBezTo>
                  <a:pt x="392" y="539"/>
                  <a:pt x="391" y="486"/>
                  <a:pt x="412" y="432"/>
                </a:cubicBezTo>
                <a:cubicBezTo>
                  <a:pt x="429" y="385"/>
                  <a:pt x="460" y="350"/>
                  <a:pt x="502" y="326"/>
                </a:cubicBezTo>
                <a:cubicBezTo>
                  <a:pt x="502" y="325"/>
                  <a:pt x="502" y="325"/>
                  <a:pt x="502" y="325"/>
                </a:cubicBezTo>
                <a:cubicBezTo>
                  <a:pt x="503" y="325"/>
                  <a:pt x="505" y="324"/>
                  <a:pt x="506" y="324"/>
                </a:cubicBezTo>
                <a:cubicBezTo>
                  <a:pt x="546" y="306"/>
                  <a:pt x="574" y="276"/>
                  <a:pt x="590" y="235"/>
                </a:cubicBezTo>
                <a:cubicBezTo>
                  <a:pt x="606" y="193"/>
                  <a:pt x="605" y="152"/>
                  <a:pt x="587" y="112"/>
                </a:cubicBezTo>
                <a:cubicBezTo>
                  <a:pt x="569" y="72"/>
                  <a:pt x="540" y="43"/>
                  <a:pt x="498" y="27"/>
                </a:cubicBezTo>
                <a:cubicBezTo>
                  <a:pt x="457" y="11"/>
                  <a:pt x="416" y="12"/>
                  <a:pt x="376" y="30"/>
                </a:cubicBezTo>
                <a:cubicBezTo>
                  <a:pt x="343" y="45"/>
                  <a:pt x="318" y="67"/>
                  <a:pt x="301" y="98"/>
                </a:cubicBezTo>
                <a:cubicBezTo>
                  <a:pt x="299" y="99"/>
                  <a:pt x="299" y="99"/>
                  <a:pt x="299" y="99"/>
                </a:cubicBezTo>
                <a:cubicBezTo>
                  <a:pt x="317" y="63"/>
                  <a:pt x="345" y="37"/>
                  <a:pt x="382" y="20"/>
                </a:cubicBezTo>
                <a:cubicBezTo>
                  <a:pt x="425" y="1"/>
                  <a:pt x="468" y="0"/>
                  <a:pt x="512" y="17"/>
                </a:cubicBezTo>
                <a:cubicBezTo>
                  <a:pt x="556" y="34"/>
                  <a:pt x="588" y="65"/>
                  <a:pt x="607" y="108"/>
                </a:cubicBezTo>
                <a:cubicBezTo>
                  <a:pt x="626" y="151"/>
                  <a:pt x="627" y="194"/>
                  <a:pt x="610" y="238"/>
                </a:cubicBezTo>
                <a:cubicBezTo>
                  <a:pt x="600" y="264"/>
                  <a:pt x="587" y="285"/>
                  <a:pt x="568" y="302"/>
                </a:cubicBezTo>
                <a:cubicBezTo>
                  <a:pt x="604" y="295"/>
                  <a:pt x="640" y="298"/>
                  <a:pt x="676" y="312"/>
                </a:cubicBezTo>
                <a:cubicBezTo>
                  <a:pt x="705" y="318"/>
                  <a:pt x="725" y="322"/>
                  <a:pt x="737" y="323"/>
                </a:cubicBezTo>
                <a:cubicBezTo>
                  <a:pt x="758" y="324"/>
                  <a:pt x="780" y="321"/>
                  <a:pt x="801" y="312"/>
                </a:cubicBezTo>
                <a:cubicBezTo>
                  <a:pt x="828" y="302"/>
                  <a:pt x="850" y="286"/>
                  <a:pt x="866" y="264"/>
                </a:cubicBezTo>
                <a:lnTo>
                  <a:pt x="869" y="264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4228165" y="4062092"/>
            <a:ext cx="883472" cy="884210"/>
            <a:chOff x="3621156" y="1140216"/>
            <a:chExt cx="883472" cy="884210"/>
          </a:xfrm>
        </p:grpSpPr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3621156" y="1140216"/>
              <a:ext cx="883472" cy="884210"/>
            </a:xfrm>
            <a:prstGeom prst="ellipse">
              <a:avLst/>
            </a:prstGeom>
            <a:solidFill>
              <a:srgbClr val="DC282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5"/>
            <p:cNvSpPr>
              <a:spLocks noEditPoints="1"/>
            </p:cNvSpPr>
            <p:nvPr/>
          </p:nvSpPr>
          <p:spPr bwMode="auto">
            <a:xfrm>
              <a:off x="3898696" y="1397136"/>
              <a:ext cx="370370" cy="370370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4370703" y="2375283"/>
            <a:ext cx="782845" cy="783499"/>
            <a:chOff x="1926323" y="2293234"/>
            <a:chExt cx="883472" cy="884210"/>
          </a:xfrm>
        </p:grpSpPr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1926323" y="2293234"/>
              <a:ext cx="883472" cy="884210"/>
            </a:xfrm>
            <a:prstGeom prst="ellipse">
              <a:avLst/>
            </a:prstGeom>
            <a:solidFill>
              <a:srgbClr val="59595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216"/>
            <p:cNvSpPr>
              <a:spLocks noEditPoints="1"/>
            </p:cNvSpPr>
            <p:nvPr/>
          </p:nvSpPr>
          <p:spPr bwMode="auto">
            <a:xfrm>
              <a:off x="2198512" y="2564639"/>
              <a:ext cx="339094" cy="341400"/>
            </a:xfrm>
            <a:custGeom>
              <a:avLst/>
              <a:gdLst/>
              <a:ahLst/>
              <a:cxnLst>
                <a:cxn ang="0">
                  <a:pos x="68" y="34"/>
                </a:cxn>
                <a:cxn ang="0">
                  <a:pos x="34" y="68"/>
                </a:cxn>
                <a:cxn ang="0">
                  <a:pos x="0" y="34"/>
                </a:cxn>
                <a:cxn ang="0">
                  <a:pos x="34" y="0"/>
                </a:cxn>
                <a:cxn ang="0">
                  <a:pos x="68" y="34"/>
                </a:cxn>
                <a:cxn ang="0">
                  <a:pos x="15" y="40"/>
                </a:cxn>
                <a:cxn ang="0">
                  <a:pos x="14" y="34"/>
                </a:cxn>
                <a:cxn ang="0">
                  <a:pos x="15" y="27"/>
                </a:cxn>
                <a:cxn ang="0">
                  <a:pos x="8" y="20"/>
                </a:cxn>
                <a:cxn ang="0">
                  <a:pos x="5" y="34"/>
                </a:cxn>
                <a:cxn ang="0">
                  <a:pos x="8" y="47"/>
                </a:cxn>
                <a:cxn ang="0">
                  <a:pos x="15" y="40"/>
                </a:cxn>
                <a:cxn ang="0">
                  <a:pos x="48" y="34"/>
                </a:cxn>
                <a:cxn ang="0">
                  <a:pos x="34" y="19"/>
                </a:cxn>
                <a:cxn ang="0">
                  <a:pos x="19" y="34"/>
                </a:cxn>
                <a:cxn ang="0">
                  <a:pos x="34" y="48"/>
                </a:cxn>
                <a:cxn ang="0">
                  <a:pos x="48" y="34"/>
                </a:cxn>
                <a:cxn ang="0">
                  <a:pos x="20" y="8"/>
                </a:cxn>
                <a:cxn ang="0">
                  <a:pos x="27" y="15"/>
                </a:cxn>
                <a:cxn ang="0">
                  <a:pos x="34" y="14"/>
                </a:cxn>
                <a:cxn ang="0">
                  <a:pos x="40" y="15"/>
                </a:cxn>
                <a:cxn ang="0">
                  <a:pos x="47" y="8"/>
                </a:cxn>
                <a:cxn ang="0">
                  <a:pos x="34" y="5"/>
                </a:cxn>
                <a:cxn ang="0">
                  <a:pos x="20" y="8"/>
                </a:cxn>
                <a:cxn ang="0">
                  <a:pos x="47" y="59"/>
                </a:cxn>
                <a:cxn ang="0">
                  <a:pos x="40" y="52"/>
                </a:cxn>
                <a:cxn ang="0">
                  <a:pos x="34" y="53"/>
                </a:cxn>
                <a:cxn ang="0">
                  <a:pos x="27" y="52"/>
                </a:cxn>
                <a:cxn ang="0">
                  <a:pos x="20" y="59"/>
                </a:cxn>
                <a:cxn ang="0">
                  <a:pos x="34" y="63"/>
                </a:cxn>
                <a:cxn ang="0">
                  <a:pos x="47" y="59"/>
                </a:cxn>
                <a:cxn ang="0">
                  <a:pos x="60" y="47"/>
                </a:cxn>
                <a:cxn ang="0">
                  <a:pos x="63" y="34"/>
                </a:cxn>
                <a:cxn ang="0">
                  <a:pos x="60" y="20"/>
                </a:cxn>
                <a:cxn ang="0">
                  <a:pos x="52" y="27"/>
                </a:cxn>
                <a:cxn ang="0">
                  <a:pos x="53" y="34"/>
                </a:cxn>
                <a:cxn ang="0">
                  <a:pos x="52" y="40"/>
                </a:cxn>
                <a:cxn ang="0">
                  <a:pos x="60" y="47"/>
                </a:cxn>
              </a:cxnLst>
              <a:rect l="0" t="0" r="r" b="b"/>
              <a:pathLst>
                <a:path w="68" h="68">
                  <a:moveTo>
                    <a:pt x="68" y="34"/>
                  </a:moveTo>
                  <a:cubicBezTo>
                    <a:pt x="68" y="52"/>
                    <a:pt x="53" y="68"/>
                    <a:pt x="34" y="68"/>
                  </a:cubicBezTo>
                  <a:cubicBezTo>
                    <a:pt x="15" y="68"/>
                    <a:pt x="0" y="52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3" y="0"/>
                    <a:pt x="68" y="15"/>
                    <a:pt x="68" y="34"/>
                  </a:cubicBezTo>
                  <a:close/>
                  <a:moveTo>
                    <a:pt x="15" y="40"/>
                  </a:moveTo>
                  <a:cubicBezTo>
                    <a:pt x="15" y="38"/>
                    <a:pt x="14" y="36"/>
                    <a:pt x="14" y="34"/>
                  </a:cubicBezTo>
                  <a:cubicBezTo>
                    <a:pt x="14" y="31"/>
                    <a:pt x="15" y="29"/>
                    <a:pt x="15" y="2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6" y="24"/>
                    <a:pt x="5" y="29"/>
                    <a:pt x="5" y="34"/>
                  </a:cubicBezTo>
                  <a:cubicBezTo>
                    <a:pt x="5" y="39"/>
                    <a:pt x="6" y="43"/>
                    <a:pt x="8" y="47"/>
                  </a:cubicBezTo>
                  <a:lnTo>
                    <a:pt x="15" y="40"/>
                  </a:lnTo>
                  <a:close/>
                  <a:moveTo>
                    <a:pt x="48" y="34"/>
                  </a:moveTo>
                  <a:cubicBezTo>
                    <a:pt x="48" y="26"/>
                    <a:pt x="42" y="19"/>
                    <a:pt x="34" y="19"/>
                  </a:cubicBezTo>
                  <a:cubicBezTo>
                    <a:pt x="26" y="19"/>
                    <a:pt x="19" y="26"/>
                    <a:pt x="19" y="34"/>
                  </a:cubicBezTo>
                  <a:cubicBezTo>
                    <a:pt x="19" y="42"/>
                    <a:pt x="26" y="48"/>
                    <a:pt x="34" y="48"/>
                  </a:cubicBezTo>
                  <a:cubicBezTo>
                    <a:pt x="42" y="48"/>
                    <a:pt x="48" y="42"/>
                    <a:pt x="48" y="34"/>
                  </a:cubicBezTo>
                  <a:close/>
                  <a:moveTo>
                    <a:pt x="20" y="8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9" y="15"/>
                    <a:pt x="32" y="14"/>
                    <a:pt x="34" y="14"/>
                  </a:cubicBezTo>
                  <a:cubicBezTo>
                    <a:pt x="36" y="14"/>
                    <a:pt x="38" y="15"/>
                    <a:pt x="40" y="15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3" y="6"/>
                    <a:pt x="39" y="5"/>
                    <a:pt x="34" y="5"/>
                  </a:cubicBezTo>
                  <a:cubicBezTo>
                    <a:pt x="29" y="5"/>
                    <a:pt x="24" y="6"/>
                    <a:pt x="20" y="8"/>
                  </a:cubicBezTo>
                  <a:close/>
                  <a:moveTo>
                    <a:pt x="47" y="59"/>
                  </a:moveTo>
                  <a:cubicBezTo>
                    <a:pt x="40" y="52"/>
                    <a:pt x="40" y="52"/>
                    <a:pt x="40" y="52"/>
                  </a:cubicBezTo>
                  <a:cubicBezTo>
                    <a:pt x="38" y="53"/>
                    <a:pt x="36" y="53"/>
                    <a:pt x="34" y="53"/>
                  </a:cubicBezTo>
                  <a:cubicBezTo>
                    <a:pt x="32" y="53"/>
                    <a:pt x="29" y="53"/>
                    <a:pt x="27" y="52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4" y="62"/>
                    <a:pt x="29" y="63"/>
                    <a:pt x="34" y="63"/>
                  </a:cubicBezTo>
                  <a:cubicBezTo>
                    <a:pt x="39" y="63"/>
                    <a:pt x="43" y="62"/>
                    <a:pt x="47" y="59"/>
                  </a:cubicBezTo>
                  <a:close/>
                  <a:moveTo>
                    <a:pt x="60" y="47"/>
                  </a:moveTo>
                  <a:cubicBezTo>
                    <a:pt x="62" y="43"/>
                    <a:pt x="63" y="39"/>
                    <a:pt x="63" y="34"/>
                  </a:cubicBezTo>
                  <a:cubicBezTo>
                    <a:pt x="63" y="29"/>
                    <a:pt x="62" y="24"/>
                    <a:pt x="60" y="20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9"/>
                    <a:pt x="53" y="32"/>
                    <a:pt x="53" y="34"/>
                  </a:cubicBezTo>
                  <a:cubicBezTo>
                    <a:pt x="53" y="36"/>
                    <a:pt x="53" y="38"/>
                    <a:pt x="52" y="40"/>
                  </a:cubicBezTo>
                  <a:lnTo>
                    <a:pt x="60" y="4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914125" y="3172042"/>
            <a:ext cx="758357" cy="758990"/>
            <a:chOff x="2826583" y="1713301"/>
            <a:chExt cx="883472" cy="884210"/>
          </a:xfrm>
        </p:grpSpPr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2826583" y="1713301"/>
              <a:ext cx="883472" cy="884210"/>
            </a:xfrm>
            <a:prstGeom prst="ellipse">
              <a:avLst/>
            </a:prstGeom>
            <a:solidFill>
              <a:srgbClr val="C9260B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Freeform 135"/>
            <p:cNvSpPr>
              <a:spLocks noEditPoints="1"/>
            </p:cNvSpPr>
            <p:nvPr/>
          </p:nvSpPr>
          <p:spPr bwMode="auto">
            <a:xfrm>
              <a:off x="3117194" y="2012771"/>
              <a:ext cx="303361" cy="284161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065491" y="1731578"/>
            <a:ext cx="613822" cy="614335"/>
            <a:chOff x="4639368" y="1140216"/>
            <a:chExt cx="883472" cy="884210"/>
          </a:xfrm>
        </p:grpSpPr>
        <p:sp>
          <p:nvSpPr>
            <p:cNvPr id="60" name="Oval 59"/>
            <p:cNvSpPr>
              <a:spLocks noChangeAspect="1"/>
            </p:cNvSpPr>
            <p:nvPr/>
          </p:nvSpPr>
          <p:spPr>
            <a:xfrm flipH="1">
              <a:off x="4639368" y="1140216"/>
              <a:ext cx="883472" cy="884210"/>
            </a:xfrm>
            <a:prstGeom prst="ellipse">
              <a:avLst/>
            </a:prstGeom>
            <a:solidFill>
              <a:srgbClr val="7F7F7F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Freeform 152"/>
            <p:cNvSpPr>
              <a:spLocks noEditPoints="1"/>
            </p:cNvSpPr>
            <p:nvPr/>
          </p:nvSpPr>
          <p:spPr bwMode="auto">
            <a:xfrm>
              <a:off x="4880717" y="1397136"/>
              <a:ext cx="400775" cy="370370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4958722" y="3315082"/>
            <a:ext cx="718178" cy="718778"/>
            <a:chOff x="5433386" y="1712746"/>
            <a:chExt cx="883472" cy="884210"/>
          </a:xfrm>
        </p:grpSpPr>
        <p:sp>
          <p:nvSpPr>
            <p:cNvPr id="63" name="Oval 62"/>
            <p:cNvSpPr>
              <a:spLocks noChangeAspect="1"/>
            </p:cNvSpPr>
            <p:nvPr/>
          </p:nvSpPr>
          <p:spPr>
            <a:xfrm flipH="1">
              <a:off x="5433386" y="1712746"/>
              <a:ext cx="883472" cy="884210"/>
            </a:xfrm>
            <a:prstGeom prst="ellipse">
              <a:avLst/>
            </a:prstGeom>
            <a:solidFill>
              <a:srgbClr val="C9260B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Freeform 66"/>
            <p:cNvSpPr>
              <a:spLocks noEditPoints="1"/>
            </p:cNvSpPr>
            <p:nvPr/>
          </p:nvSpPr>
          <p:spPr bwMode="auto">
            <a:xfrm>
              <a:off x="5641291" y="1973482"/>
              <a:ext cx="467662" cy="362739"/>
            </a:xfrm>
            <a:custGeom>
              <a:avLst/>
              <a:gdLst/>
              <a:ahLst/>
              <a:cxnLst>
                <a:cxn ang="0">
                  <a:pos x="29" y="41"/>
                </a:cxn>
                <a:cxn ang="0">
                  <a:pos x="22" y="40"/>
                </a:cxn>
                <a:cxn ang="0">
                  <a:pos x="11" y="45"/>
                </a:cxn>
                <a:cxn ang="0">
                  <a:pos x="7" y="46"/>
                </a:cxn>
                <a:cxn ang="0">
                  <a:pos x="7" y="46"/>
                </a:cxn>
                <a:cxn ang="0">
                  <a:pos x="6" y="45"/>
                </a:cxn>
                <a:cxn ang="0">
                  <a:pos x="6" y="43"/>
                </a:cxn>
                <a:cxn ang="0">
                  <a:pos x="11" y="36"/>
                </a:cxn>
                <a:cxn ang="0">
                  <a:pos x="0" y="20"/>
                </a:cxn>
                <a:cxn ang="0">
                  <a:pos x="29" y="0"/>
                </a:cxn>
                <a:cxn ang="0">
                  <a:pos x="57" y="20"/>
                </a:cxn>
                <a:cxn ang="0">
                  <a:pos x="29" y="41"/>
                </a:cxn>
                <a:cxn ang="0">
                  <a:pos x="62" y="47"/>
                </a:cxn>
                <a:cxn ang="0">
                  <a:pos x="66" y="53"/>
                </a:cxn>
                <a:cxn ang="0">
                  <a:pos x="67" y="55"/>
                </a:cxn>
                <a:cxn ang="0">
                  <a:pos x="66" y="56"/>
                </a:cxn>
                <a:cxn ang="0">
                  <a:pos x="62" y="55"/>
                </a:cxn>
                <a:cxn ang="0">
                  <a:pos x="51" y="50"/>
                </a:cxn>
                <a:cxn ang="0">
                  <a:pos x="44" y="51"/>
                </a:cxn>
                <a:cxn ang="0">
                  <a:pos x="25" y="46"/>
                </a:cxn>
                <a:cxn ang="0">
                  <a:pos x="29" y="46"/>
                </a:cxn>
                <a:cxn ang="0">
                  <a:pos x="52" y="39"/>
                </a:cxn>
                <a:cxn ang="0">
                  <a:pos x="62" y="20"/>
                </a:cxn>
                <a:cxn ang="0">
                  <a:pos x="61" y="14"/>
                </a:cxn>
                <a:cxn ang="0">
                  <a:pos x="72" y="30"/>
                </a:cxn>
                <a:cxn ang="0">
                  <a:pos x="62" y="47"/>
                </a:cxn>
              </a:cxnLst>
              <a:rect l="0" t="0" r="r" b="b"/>
              <a:pathLst>
                <a:path w="72" h="56">
                  <a:moveTo>
                    <a:pt x="29" y="41"/>
                  </a:moveTo>
                  <a:cubicBezTo>
                    <a:pt x="26" y="41"/>
                    <a:pt x="24" y="40"/>
                    <a:pt x="22" y="40"/>
                  </a:cubicBezTo>
                  <a:cubicBezTo>
                    <a:pt x="18" y="42"/>
                    <a:pt x="15" y="44"/>
                    <a:pt x="11" y="45"/>
                  </a:cubicBezTo>
                  <a:cubicBezTo>
                    <a:pt x="9" y="45"/>
                    <a:pt x="8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5" y="44"/>
                    <a:pt x="6" y="43"/>
                    <a:pt x="6" y="43"/>
                  </a:cubicBezTo>
                  <a:cubicBezTo>
                    <a:pt x="8" y="41"/>
                    <a:pt x="10" y="40"/>
                    <a:pt x="11" y="36"/>
                  </a:cubicBezTo>
                  <a:cubicBezTo>
                    <a:pt x="5" y="32"/>
                    <a:pt x="0" y="27"/>
                    <a:pt x="0" y="20"/>
                  </a:cubicBezTo>
                  <a:cubicBezTo>
                    <a:pt x="0" y="9"/>
                    <a:pt x="13" y="0"/>
                    <a:pt x="29" y="0"/>
                  </a:cubicBezTo>
                  <a:cubicBezTo>
                    <a:pt x="44" y="0"/>
                    <a:pt x="57" y="9"/>
                    <a:pt x="57" y="20"/>
                  </a:cubicBezTo>
                  <a:cubicBezTo>
                    <a:pt x="57" y="32"/>
                    <a:pt x="44" y="41"/>
                    <a:pt x="29" y="41"/>
                  </a:cubicBezTo>
                  <a:close/>
                  <a:moveTo>
                    <a:pt x="62" y="47"/>
                  </a:moveTo>
                  <a:cubicBezTo>
                    <a:pt x="63" y="50"/>
                    <a:pt x="65" y="51"/>
                    <a:pt x="66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7" y="56"/>
                    <a:pt x="67" y="56"/>
                    <a:pt x="66" y="56"/>
                  </a:cubicBezTo>
                  <a:cubicBezTo>
                    <a:pt x="65" y="56"/>
                    <a:pt x="63" y="56"/>
                    <a:pt x="62" y="55"/>
                  </a:cubicBezTo>
                  <a:cubicBezTo>
                    <a:pt x="58" y="54"/>
                    <a:pt x="55" y="53"/>
                    <a:pt x="51" y="50"/>
                  </a:cubicBezTo>
                  <a:cubicBezTo>
                    <a:pt x="49" y="51"/>
                    <a:pt x="47" y="51"/>
                    <a:pt x="44" y="51"/>
                  </a:cubicBezTo>
                  <a:cubicBezTo>
                    <a:pt x="37" y="51"/>
                    <a:pt x="30" y="49"/>
                    <a:pt x="25" y="46"/>
                  </a:cubicBezTo>
                  <a:cubicBezTo>
                    <a:pt x="26" y="46"/>
                    <a:pt x="28" y="46"/>
                    <a:pt x="29" y="46"/>
                  </a:cubicBezTo>
                  <a:cubicBezTo>
                    <a:pt x="37" y="46"/>
                    <a:pt x="46" y="43"/>
                    <a:pt x="52" y="39"/>
                  </a:cubicBezTo>
                  <a:cubicBezTo>
                    <a:pt x="58" y="34"/>
                    <a:pt x="62" y="27"/>
                    <a:pt x="62" y="20"/>
                  </a:cubicBezTo>
                  <a:cubicBezTo>
                    <a:pt x="62" y="18"/>
                    <a:pt x="62" y="16"/>
                    <a:pt x="61" y="14"/>
                  </a:cubicBezTo>
                  <a:cubicBezTo>
                    <a:pt x="68" y="18"/>
                    <a:pt x="72" y="24"/>
                    <a:pt x="72" y="30"/>
                  </a:cubicBezTo>
                  <a:cubicBezTo>
                    <a:pt x="72" y="37"/>
                    <a:pt x="68" y="43"/>
                    <a:pt x="6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3433254" y="2532928"/>
            <a:ext cx="632236" cy="632764"/>
            <a:chOff x="6334201" y="2293234"/>
            <a:chExt cx="883472" cy="884210"/>
          </a:xfrm>
        </p:grpSpPr>
        <p:sp>
          <p:nvSpPr>
            <p:cNvPr id="77" name="Oval 76"/>
            <p:cNvSpPr>
              <a:spLocks noChangeAspect="1"/>
            </p:cNvSpPr>
            <p:nvPr/>
          </p:nvSpPr>
          <p:spPr>
            <a:xfrm flipH="1">
              <a:off x="6334201" y="2293234"/>
              <a:ext cx="883472" cy="884210"/>
            </a:xfrm>
            <a:prstGeom prst="ellipse">
              <a:avLst/>
            </a:prstGeom>
            <a:solidFill>
              <a:srgbClr val="AF210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Freeform 56"/>
            <p:cNvSpPr>
              <a:spLocks noEditPoints="1"/>
            </p:cNvSpPr>
            <p:nvPr/>
          </p:nvSpPr>
          <p:spPr bwMode="auto">
            <a:xfrm>
              <a:off x="6585437" y="2544839"/>
              <a:ext cx="381000" cy="381000"/>
            </a:xfrm>
            <a:custGeom>
              <a:avLst/>
              <a:gdLst/>
              <a:ahLst/>
              <a:cxnLst>
                <a:cxn ang="0">
                  <a:pos x="64" y="42"/>
                </a:cxn>
                <a:cxn ang="0">
                  <a:pos x="63" y="44"/>
                </a:cxn>
                <a:cxn ang="0">
                  <a:pos x="33" y="64"/>
                </a:cxn>
                <a:cxn ang="0">
                  <a:pos x="32" y="64"/>
                </a:cxn>
                <a:cxn ang="0">
                  <a:pos x="30" y="64"/>
                </a:cxn>
                <a:cxn ang="0">
                  <a:pos x="1" y="44"/>
                </a:cxn>
                <a:cxn ang="0">
                  <a:pos x="0" y="42"/>
                </a:cxn>
                <a:cxn ang="0">
                  <a:pos x="0" y="23"/>
                </a:cxn>
                <a:cxn ang="0">
                  <a:pos x="1" y="20"/>
                </a:cxn>
                <a:cxn ang="0">
                  <a:pos x="30" y="1"/>
                </a:cxn>
                <a:cxn ang="0">
                  <a:pos x="32" y="0"/>
                </a:cxn>
                <a:cxn ang="0">
                  <a:pos x="33" y="1"/>
                </a:cxn>
                <a:cxn ang="0">
                  <a:pos x="63" y="20"/>
                </a:cxn>
                <a:cxn ang="0">
                  <a:pos x="64" y="23"/>
                </a:cxn>
                <a:cxn ang="0">
                  <a:pos x="64" y="42"/>
                </a:cxn>
                <a:cxn ang="0">
                  <a:pos x="12" y="32"/>
                </a:cxn>
                <a:cxn ang="0">
                  <a:pos x="5" y="28"/>
                </a:cxn>
                <a:cxn ang="0">
                  <a:pos x="5" y="37"/>
                </a:cxn>
                <a:cxn ang="0">
                  <a:pos x="12" y="32"/>
                </a:cxn>
                <a:cxn ang="0">
                  <a:pos x="29" y="21"/>
                </a:cxn>
                <a:cxn ang="0">
                  <a:pos x="29" y="8"/>
                </a:cxn>
                <a:cxn ang="0">
                  <a:pos x="7" y="23"/>
                </a:cxn>
                <a:cxn ang="0">
                  <a:pos x="17" y="29"/>
                </a:cxn>
                <a:cxn ang="0">
                  <a:pos x="29" y="21"/>
                </a:cxn>
                <a:cxn ang="0">
                  <a:pos x="29" y="56"/>
                </a:cxn>
                <a:cxn ang="0">
                  <a:pos x="29" y="44"/>
                </a:cxn>
                <a:cxn ang="0">
                  <a:pos x="17" y="36"/>
                </a:cxn>
                <a:cxn ang="0">
                  <a:pos x="7" y="42"/>
                </a:cxn>
                <a:cxn ang="0">
                  <a:pos x="29" y="56"/>
                </a:cxn>
                <a:cxn ang="0">
                  <a:pos x="41" y="32"/>
                </a:cxn>
                <a:cxn ang="0">
                  <a:pos x="32" y="26"/>
                </a:cxn>
                <a:cxn ang="0">
                  <a:pos x="22" y="32"/>
                </a:cxn>
                <a:cxn ang="0">
                  <a:pos x="32" y="39"/>
                </a:cxn>
                <a:cxn ang="0">
                  <a:pos x="41" y="32"/>
                </a:cxn>
                <a:cxn ang="0">
                  <a:pos x="56" y="23"/>
                </a:cxn>
                <a:cxn ang="0">
                  <a:pos x="35" y="8"/>
                </a:cxn>
                <a:cxn ang="0">
                  <a:pos x="35" y="21"/>
                </a:cxn>
                <a:cxn ang="0">
                  <a:pos x="46" y="29"/>
                </a:cxn>
                <a:cxn ang="0">
                  <a:pos x="56" y="23"/>
                </a:cxn>
                <a:cxn ang="0">
                  <a:pos x="56" y="42"/>
                </a:cxn>
                <a:cxn ang="0">
                  <a:pos x="46" y="36"/>
                </a:cxn>
                <a:cxn ang="0">
                  <a:pos x="35" y="44"/>
                </a:cxn>
                <a:cxn ang="0">
                  <a:pos x="35" y="56"/>
                </a:cxn>
                <a:cxn ang="0">
                  <a:pos x="56" y="42"/>
                </a:cxn>
                <a:cxn ang="0">
                  <a:pos x="58" y="37"/>
                </a:cxn>
                <a:cxn ang="0">
                  <a:pos x="58" y="28"/>
                </a:cxn>
                <a:cxn ang="0">
                  <a:pos x="51" y="32"/>
                </a:cxn>
                <a:cxn ang="0">
                  <a:pos x="58" y="37"/>
                </a:cxn>
              </a:cxnLst>
              <a:rect l="0" t="0" r="r" b="b"/>
              <a:pathLst>
                <a:path w="64" h="64">
                  <a:moveTo>
                    <a:pt x="64" y="42"/>
                  </a:moveTo>
                  <a:cubicBezTo>
                    <a:pt x="64" y="43"/>
                    <a:pt x="63" y="44"/>
                    <a:pt x="63" y="44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4"/>
                    <a:pt x="32" y="64"/>
                  </a:cubicBezTo>
                  <a:cubicBezTo>
                    <a:pt x="31" y="64"/>
                    <a:pt x="31" y="64"/>
                    <a:pt x="30" y="6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4"/>
                    <a:pt x="0" y="43"/>
                    <a:pt x="0" y="4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1"/>
                    <a:pt x="31" y="0"/>
                    <a:pt x="32" y="0"/>
                  </a:cubicBezTo>
                  <a:cubicBezTo>
                    <a:pt x="32" y="0"/>
                    <a:pt x="33" y="1"/>
                    <a:pt x="33" y="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1"/>
                    <a:pt x="64" y="22"/>
                    <a:pt x="64" y="23"/>
                  </a:cubicBezTo>
                  <a:lnTo>
                    <a:pt x="64" y="42"/>
                  </a:lnTo>
                  <a:close/>
                  <a:moveTo>
                    <a:pt x="12" y="32"/>
                  </a:moveTo>
                  <a:cubicBezTo>
                    <a:pt x="5" y="28"/>
                    <a:pt x="5" y="28"/>
                    <a:pt x="5" y="28"/>
                  </a:cubicBezTo>
                  <a:cubicBezTo>
                    <a:pt x="5" y="37"/>
                    <a:pt x="5" y="37"/>
                    <a:pt x="5" y="37"/>
                  </a:cubicBezTo>
                  <a:lnTo>
                    <a:pt x="12" y="32"/>
                  </a:lnTo>
                  <a:close/>
                  <a:moveTo>
                    <a:pt x="29" y="21"/>
                  </a:moveTo>
                  <a:cubicBezTo>
                    <a:pt x="29" y="8"/>
                    <a:pt x="29" y="8"/>
                    <a:pt x="29" y="8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7" y="29"/>
                    <a:pt x="17" y="29"/>
                    <a:pt x="17" y="29"/>
                  </a:cubicBezTo>
                  <a:lnTo>
                    <a:pt x="29" y="21"/>
                  </a:lnTo>
                  <a:close/>
                  <a:moveTo>
                    <a:pt x="29" y="56"/>
                  </a:moveTo>
                  <a:cubicBezTo>
                    <a:pt x="29" y="44"/>
                    <a:pt x="29" y="44"/>
                    <a:pt x="29" y="44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29" y="56"/>
                  </a:lnTo>
                  <a:close/>
                  <a:moveTo>
                    <a:pt x="41" y="32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32" y="39"/>
                    <a:pt x="32" y="39"/>
                    <a:pt x="32" y="39"/>
                  </a:cubicBezTo>
                  <a:lnTo>
                    <a:pt x="41" y="32"/>
                  </a:lnTo>
                  <a:close/>
                  <a:moveTo>
                    <a:pt x="56" y="23"/>
                  </a:moveTo>
                  <a:cubicBezTo>
                    <a:pt x="35" y="8"/>
                    <a:pt x="35" y="8"/>
                    <a:pt x="35" y="8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46" y="29"/>
                    <a:pt x="46" y="29"/>
                    <a:pt x="46" y="29"/>
                  </a:cubicBezTo>
                  <a:lnTo>
                    <a:pt x="56" y="23"/>
                  </a:lnTo>
                  <a:close/>
                  <a:moveTo>
                    <a:pt x="56" y="42"/>
                  </a:moveTo>
                  <a:cubicBezTo>
                    <a:pt x="46" y="36"/>
                    <a:pt x="46" y="36"/>
                    <a:pt x="46" y="36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56"/>
                    <a:pt x="35" y="56"/>
                    <a:pt x="35" y="56"/>
                  </a:cubicBezTo>
                  <a:lnTo>
                    <a:pt x="56" y="42"/>
                  </a:lnTo>
                  <a:close/>
                  <a:moveTo>
                    <a:pt x="58" y="37"/>
                  </a:moveTo>
                  <a:cubicBezTo>
                    <a:pt x="58" y="28"/>
                    <a:pt x="58" y="28"/>
                    <a:pt x="58" y="28"/>
                  </a:cubicBezTo>
                  <a:cubicBezTo>
                    <a:pt x="51" y="32"/>
                    <a:pt x="51" y="32"/>
                    <a:pt x="51" y="32"/>
                  </a:cubicBezTo>
                  <a:lnTo>
                    <a:pt x="58" y="3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5419805" y="4166713"/>
            <a:ext cx="2739866" cy="9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 dirty="0">
                <a:solidFill>
                  <a:srgbClr val="C9260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省标台账—康乐与</a:t>
            </a:r>
            <a:r>
              <a:rPr lang="zh-CN" altLang="en-US" sz="1350" b="1" dirty="0">
                <a:solidFill>
                  <a:srgbClr val="C9260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分包</a:t>
            </a:r>
            <a:br>
              <a:rPr lang="en-US" sz="14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在特定时间节点，与分包商进行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有效沟通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并执行标准动作，包括与主业订单确定后签订分包合同、给主业开票后同步联系分包开具成本票，以及根据主业到款情况有顺序地安排付款并计算正确的应付金额等。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835683" y="2856247"/>
            <a:ext cx="3022283" cy="9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 dirty="0">
                <a:solidFill>
                  <a:srgbClr val="C9260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省标台账—康乐与主业</a:t>
            </a:r>
            <a:br>
              <a:rPr lang="en-US" sz="14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在与主业履约前期，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协助主管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进行与主业相关的台账梳理，包括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签订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框架协议/合同及项目执行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订单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。在项目施工和竣工期间，积极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响应主业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需求，配合完成项目审定，并确保及时开具发票给主业。在项目竣工后，负责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跟进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主业的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回款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事宜。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1731062" y="3745054"/>
            <a:ext cx="2131219" cy="1008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350" b="1" dirty="0">
                <a:solidFill>
                  <a:srgbClr val="AF210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居配预检</a:t>
            </a:r>
            <a:r>
              <a:rPr lang="zh-CN" altLang="en-US" sz="1350" b="1" dirty="0">
                <a:solidFill>
                  <a:srgbClr val="AF210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br>
              <a:rPr lang="en-US" sz="1350" b="1" dirty="0">
                <a:solidFill>
                  <a:srgbClr val="7E7E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响应工作负责人安排，独立进行检测。</a:t>
            </a:r>
          </a:p>
          <a:p>
            <a:pPr algn="r"/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发现问题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，懂得借助工具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VLOOK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设计公式数据验证，协助检测队伍快速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验证数据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是否符合要求</a:t>
            </a: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94320" y="2533363"/>
            <a:ext cx="1975090" cy="1008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350" b="1" dirty="0">
                <a:solidFill>
                  <a:srgbClr val="AF210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检e通界面设计</a:t>
            </a:r>
            <a:br>
              <a:rPr lang="en-US" sz="1350" b="1" dirty="0">
                <a:solidFill>
                  <a:srgbClr val="AF210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运用Axure RP9进行</a:t>
            </a:r>
            <a:r>
              <a:rPr lang="zh-CN" altLang="en-US" sz="9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原型构建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，按照功能列表要求仔细考虑每个元件的位置、样式和用户互动方式，优化交互细节以提升用户操作效率</a:t>
            </a: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5458761" y="1621669"/>
            <a:ext cx="2851785" cy="1146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135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营销业务</a:t>
            </a:r>
            <a:r>
              <a:rPr lang="zh-CN" altLang="en-US" sz="135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r>
              <a:rPr sz="135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</a:t>
            </a:r>
            <a:br>
              <a:rPr 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负责构建报告大纲，绘制省公司组织架构图，收集并整理了各关键部门及个人岗位的职责信息。通过系统学习和实地了解，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在曹总的指导下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最终形成了一份基本合格的学习报告，并在团队内进行了汇报分享，形成学习材料。</a:t>
            </a:r>
          </a:p>
          <a:p>
            <a:endParaRPr lang="en-US" sz="1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624412" y="1445194"/>
            <a:ext cx="2278380" cy="869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350" b="1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公众号文章编写排版</a:t>
            </a:r>
            <a:br>
              <a:rPr lang="en-US" sz="1350" b="1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建立公司新老图片库，设计</a:t>
            </a:r>
            <a:r>
              <a:rPr lang="zh-CN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采访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董事长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问题提纲并</a:t>
            </a:r>
            <a:r>
              <a:rPr lang="zh-CN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主持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，完成发展历程文章初稿编写，为最终成篇的正文提供</a:t>
            </a:r>
            <a:r>
              <a:rPr lang="zh-CN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支撑材料</a:t>
            </a: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Freeform 201"/>
          <p:cNvSpPr/>
          <p:nvPr/>
        </p:nvSpPr>
        <p:spPr bwMode="auto">
          <a:xfrm>
            <a:off x="560388" y="5077207"/>
            <a:ext cx="7974014" cy="579253"/>
          </a:xfrm>
          <a:custGeom>
            <a:avLst/>
            <a:gdLst/>
            <a:ahLst/>
            <a:cxnLst>
              <a:cxn ang="0">
                <a:pos x="2171" y="556"/>
              </a:cxn>
              <a:cxn ang="0">
                <a:pos x="0" y="556"/>
              </a:cxn>
              <a:cxn ang="0">
                <a:pos x="1113" y="0"/>
              </a:cxn>
              <a:cxn ang="0">
                <a:pos x="2171" y="556"/>
              </a:cxn>
            </a:cxnLst>
            <a:rect l="0" t="0" r="r" b="b"/>
            <a:pathLst>
              <a:path w="2171" h="556">
                <a:moveTo>
                  <a:pt x="2171" y="556"/>
                </a:moveTo>
                <a:cubicBezTo>
                  <a:pt x="0" y="556"/>
                  <a:pt x="0" y="556"/>
                  <a:pt x="0" y="556"/>
                </a:cubicBezTo>
                <a:cubicBezTo>
                  <a:pt x="0" y="556"/>
                  <a:pt x="514" y="0"/>
                  <a:pt x="1113" y="0"/>
                </a:cubicBezTo>
                <a:cubicBezTo>
                  <a:pt x="1713" y="0"/>
                  <a:pt x="2171" y="556"/>
                  <a:pt x="2171" y="556"/>
                </a:cubicBezTo>
                <a:close/>
              </a:path>
            </a:pathLst>
          </a:custGeom>
          <a:solidFill>
            <a:srgbClr val="DC282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主要工作</a:t>
            </a:r>
            <a:r>
              <a:rPr lang="en-US" altLang="zh-CN" dirty="0"/>
              <a:t>——</a:t>
            </a:r>
            <a:r>
              <a:rPr lang="zh-CN" altLang="en-US" dirty="0"/>
              <a:t>主要工作项目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主要工作</a:t>
            </a:r>
            <a:r>
              <a:rPr lang="en-US" altLang="zh-CN" dirty="0"/>
              <a:t>——</a:t>
            </a:r>
            <a:r>
              <a:rPr lang="zh-CN" altLang="en-US" dirty="0"/>
              <a:t>工作完成情况</a:t>
            </a:r>
          </a:p>
        </p:txBody>
      </p:sp>
      <p:sp>
        <p:nvSpPr>
          <p:cNvPr id="32" name="TextBox 151"/>
          <p:cNvSpPr txBox="1"/>
          <p:nvPr/>
        </p:nvSpPr>
        <p:spPr>
          <a:xfrm>
            <a:off x="2107435" y="1133477"/>
            <a:ext cx="5391352" cy="759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13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总体工作目标</a:t>
            </a: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完成率</a:t>
            </a:r>
            <a:r>
              <a: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87%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，基本完成</a:t>
            </a: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六大工作项目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。其中原型界面设计、居配预检事项计划实现100%覆盖。 在公司层面的活动执行中，积极参与策划与执行，协作配合良好，基本完成负责任务。营销相关的部分项目略有滞后，但已制定迎头赶超计划，节后会尽快执行完成闭环。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493044" y="2080047"/>
            <a:ext cx="6408104" cy="4008716"/>
            <a:chOff x="2187560" y="2440103"/>
            <a:chExt cx="5847967" cy="3688412"/>
          </a:xfrm>
        </p:grpSpPr>
        <p:graphicFrame>
          <p:nvGraphicFramePr>
            <p:cNvPr id="42" name="图表 41"/>
            <p:cNvGraphicFramePr/>
            <p:nvPr/>
          </p:nvGraphicFramePr>
          <p:xfrm>
            <a:off x="2187560" y="2440103"/>
            <a:ext cx="5847967" cy="351599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" name="文本框 2"/>
            <p:cNvSpPr txBox="1"/>
            <p:nvPr/>
          </p:nvSpPr>
          <p:spPr>
            <a:xfrm>
              <a:off x="6349602" y="5920766"/>
              <a:ext cx="1685925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750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数据源自：工作日报记录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日常学习</a:t>
            </a:r>
            <a:r>
              <a:rPr lang="en-US" altLang="zh-CN" dirty="0"/>
              <a:t>——</a:t>
            </a:r>
            <a:r>
              <a:rPr lang="zh-CN" altLang="en-US" dirty="0"/>
              <a:t>自主积累学习</a:t>
            </a:r>
          </a:p>
        </p:txBody>
      </p:sp>
      <p:grpSp>
        <p:nvGrpSpPr>
          <p:cNvPr id="7" name="Group 25"/>
          <p:cNvGrpSpPr/>
          <p:nvPr>
            <p:custDataLst>
              <p:tags r:id="rId1"/>
            </p:custDataLst>
          </p:nvPr>
        </p:nvGrpSpPr>
        <p:grpSpPr>
          <a:xfrm>
            <a:off x="1611629" y="3931539"/>
            <a:ext cx="1781652" cy="327151"/>
            <a:chOff x="756289" y="1892961"/>
            <a:chExt cx="2375536" cy="436200"/>
          </a:xfrm>
        </p:grpSpPr>
        <p:sp>
          <p:nvSpPr>
            <p:cNvPr id="8" name="Footer Text"/>
            <p:cNvSpPr txBox="1"/>
            <p:nvPr>
              <p:custDataLst>
                <p:tags r:id="rId26"/>
              </p:custDataLst>
            </p:nvPr>
          </p:nvSpPr>
          <p:spPr>
            <a:xfrm>
              <a:off x="756289" y="2100209"/>
              <a:ext cx="2375535" cy="2289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ts val="1500"/>
                </a:lnSpc>
              </a:pPr>
              <a:endPara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TextBox 66"/>
            <p:cNvSpPr txBox="1"/>
            <p:nvPr>
              <p:custDataLst>
                <p:tags r:id="rId27"/>
              </p:custDataLst>
            </p:nvPr>
          </p:nvSpPr>
          <p:spPr>
            <a:xfrm>
              <a:off x="3131740" y="1892961"/>
              <a:ext cx="85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/>
              <a:endParaRPr lang="en-US" sz="1200" b="1" dirty="0">
                <a:solidFill>
                  <a:srgbClr val="6E6E6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Group 32"/>
          <p:cNvGrpSpPr/>
          <p:nvPr>
            <p:custDataLst>
              <p:tags r:id="rId2"/>
            </p:custDataLst>
          </p:nvPr>
        </p:nvGrpSpPr>
        <p:grpSpPr>
          <a:xfrm>
            <a:off x="5867805" y="2209211"/>
            <a:ext cx="2200275" cy="1217549"/>
            <a:chOff x="844734" y="1851925"/>
            <a:chExt cx="2933700" cy="1623396"/>
          </a:xfrm>
        </p:grpSpPr>
        <p:sp>
          <p:nvSpPr>
            <p:cNvPr id="11" name="Footer Text"/>
            <p:cNvSpPr txBox="1"/>
            <p:nvPr>
              <p:custDataLst>
                <p:tags r:id="rId24"/>
              </p:custDataLst>
            </p:nvPr>
          </p:nvSpPr>
          <p:spPr>
            <a:xfrm>
              <a:off x="844734" y="2160946"/>
              <a:ext cx="2933700" cy="131437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学习总结相关业务流程：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如项目立项</a:t>
              </a: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履约</a:t>
              </a: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实施流程、主业开票流程、分包付款流程、分包人员转入流程等。</a:t>
              </a:r>
            </a:p>
          </p:txBody>
        </p:sp>
        <p:sp>
          <p:nvSpPr>
            <p:cNvPr id="12" name="TextBox 70"/>
            <p:cNvSpPr txBox="1"/>
            <p:nvPr>
              <p:custDataLst>
                <p:tags r:id="rId25"/>
              </p:custDataLst>
            </p:nvPr>
          </p:nvSpPr>
          <p:spPr>
            <a:xfrm>
              <a:off x="844734" y="1851925"/>
              <a:ext cx="1810325" cy="32829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zh-CN" altLang="en-US" sz="1600" b="1" dirty="0">
                  <a:solidFill>
                    <a:srgbClr val="828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业务流程学习</a:t>
              </a:r>
              <a:r>
                <a:rPr lang="en-US" altLang="zh-CN" sz="1600" b="1" dirty="0">
                  <a:solidFill>
                    <a:srgbClr val="828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sz="1600" b="1" dirty="0">
                <a:solidFill>
                  <a:srgbClr val="82828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Group 22"/>
          <p:cNvGrpSpPr/>
          <p:nvPr>
            <p:custDataLst>
              <p:tags r:id="rId3"/>
            </p:custDataLst>
          </p:nvPr>
        </p:nvGrpSpPr>
        <p:grpSpPr>
          <a:xfrm>
            <a:off x="1251348" y="2209211"/>
            <a:ext cx="2141934" cy="711926"/>
            <a:chOff x="275914" y="1851927"/>
            <a:chExt cx="2855912" cy="949228"/>
          </a:xfrm>
        </p:grpSpPr>
        <p:sp>
          <p:nvSpPr>
            <p:cNvPr id="14" name="Footer Text"/>
            <p:cNvSpPr txBox="1"/>
            <p:nvPr>
              <p:custDataLst>
                <p:tags r:id="rId22"/>
              </p:custDataLst>
            </p:nvPr>
          </p:nvSpPr>
          <p:spPr>
            <a:xfrm>
              <a:off x="275914" y="2163891"/>
              <a:ext cx="2855911" cy="6372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营销五件事</a:t>
              </a: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：1.理清楚事 2.找对人 </a:t>
              </a:r>
            </a:p>
            <a:p>
              <a:pPr algn="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3.说清楚事 4.会吃饭 5.会送礼</a:t>
              </a:r>
            </a:p>
          </p:txBody>
        </p:sp>
        <p:sp>
          <p:nvSpPr>
            <p:cNvPr id="15" name="TextBox 76"/>
            <p:cNvSpPr txBox="1"/>
            <p:nvPr>
              <p:custDataLst>
                <p:tags r:id="rId23"/>
              </p:custDataLst>
            </p:nvPr>
          </p:nvSpPr>
          <p:spPr>
            <a:xfrm>
              <a:off x="1321501" y="1851927"/>
              <a:ext cx="1810325" cy="328292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rgbClr val="EA3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市场营销学习</a:t>
              </a:r>
              <a:r>
                <a:rPr lang="en-US" altLang="zh-CN" sz="1600" b="1" dirty="0">
                  <a:solidFill>
                    <a:srgbClr val="EA3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</p:grpSp>
      <p:grpSp>
        <p:nvGrpSpPr>
          <p:cNvPr id="16" name="Group 77"/>
          <p:cNvGrpSpPr/>
          <p:nvPr>
            <p:custDataLst>
              <p:tags r:id="rId4"/>
            </p:custDataLst>
          </p:nvPr>
        </p:nvGrpSpPr>
        <p:grpSpPr>
          <a:xfrm>
            <a:off x="5867805" y="3980926"/>
            <a:ext cx="2463025" cy="1258189"/>
            <a:chOff x="844733" y="1851925"/>
            <a:chExt cx="3284033" cy="1677584"/>
          </a:xfrm>
        </p:grpSpPr>
        <p:sp>
          <p:nvSpPr>
            <p:cNvPr id="17" name="Footer Text"/>
            <p:cNvSpPr txBox="1"/>
            <p:nvPr>
              <p:custDataLst>
                <p:tags r:id="rId20"/>
              </p:custDataLst>
            </p:nvPr>
          </p:nvSpPr>
          <p:spPr>
            <a:xfrm>
              <a:off x="844733" y="2215133"/>
              <a:ext cx="3284033" cy="131437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先听再说、</a:t>
              </a:r>
              <a:r>
                <a:rPr lang="zh-CN" alt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听话听音、积极回应：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学会结构化倾听</a:t>
              </a: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情绪、事实、框架</a:t>
              </a: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endPara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懂得反向叙述</a:t>
              </a: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响应情绪，确认事实，明确行动</a:t>
              </a: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TextBox 79"/>
            <p:cNvSpPr txBox="1"/>
            <p:nvPr>
              <p:custDataLst>
                <p:tags r:id="rId21"/>
              </p:custDataLst>
            </p:nvPr>
          </p:nvSpPr>
          <p:spPr>
            <a:xfrm>
              <a:off x="844734" y="1851925"/>
              <a:ext cx="1810325" cy="32829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zh-CN" altLang="en-US" sz="1600" b="1" dirty="0">
                  <a:solidFill>
                    <a:srgbClr val="D037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沟通方法学习</a:t>
              </a:r>
              <a:r>
                <a:rPr lang="en-US" altLang="zh-CN" sz="1600" b="1" dirty="0">
                  <a:solidFill>
                    <a:srgbClr val="D037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sz="1600" b="1" dirty="0">
                <a:solidFill>
                  <a:srgbClr val="D037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>
            <p:custDataLst>
              <p:tags r:id="rId5"/>
            </p:custDataLst>
          </p:nvPr>
        </p:nvGrpSpPr>
        <p:grpSpPr>
          <a:xfrm>
            <a:off x="3449241" y="2200641"/>
            <a:ext cx="1048941" cy="1715691"/>
            <a:chOff x="4598988" y="2635250"/>
            <a:chExt cx="1398588" cy="2287588"/>
          </a:xfrm>
        </p:grpSpPr>
        <p:sp>
          <p:nvSpPr>
            <p:cNvPr id="3" name="Freeform 5"/>
            <p:cNvSpPr/>
            <p:nvPr>
              <p:custDataLst>
                <p:tags r:id="rId18"/>
              </p:custDataLst>
            </p:nvPr>
          </p:nvSpPr>
          <p:spPr bwMode="auto">
            <a:xfrm>
              <a:off x="4598988" y="2635250"/>
              <a:ext cx="1398588" cy="2287588"/>
            </a:xfrm>
            <a:custGeom>
              <a:avLst/>
              <a:gdLst/>
              <a:ahLst/>
              <a:cxnLst>
                <a:cxn ang="0">
                  <a:pos x="0" y="742"/>
                </a:cxn>
                <a:cxn ang="0">
                  <a:pos x="1" y="725"/>
                </a:cxn>
                <a:cxn ang="0">
                  <a:pos x="2" y="693"/>
                </a:cxn>
                <a:cxn ang="0">
                  <a:pos x="221" y="218"/>
                </a:cxn>
                <a:cxn ang="0">
                  <a:pos x="691" y="0"/>
                </a:cxn>
                <a:cxn ang="0">
                  <a:pos x="472" y="111"/>
                </a:cxn>
                <a:cxn ang="0">
                  <a:pos x="359" y="341"/>
                </a:cxn>
                <a:cxn ang="0">
                  <a:pos x="357" y="367"/>
                </a:cxn>
                <a:cxn ang="0">
                  <a:pos x="356" y="387"/>
                </a:cxn>
                <a:cxn ang="0">
                  <a:pos x="356" y="392"/>
                </a:cxn>
                <a:cxn ang="0">
                  <a:pos x="356" y="394"/>
                </a:cxn>
                <a:cxn ang="0">
                  <a:pos x="356" y="414"/>
                </a:cxn>
                <a:cxn ang="0">
                  <a:pos x="472" y="672"/>
                </a:cxn>
                <a:cxn ang="0">
                  <a:pos x="581" y="751"/>
                </a:cxn>
                <a:cxn ang="0">
                  <a:pos x="472" y="829"/>
                </a:cxn>
                <a:cxn ang="0">
                  <a:pos x="357" y="1085"/>
                </a:cxn>
                <a:cxn ang="0">
                  <a:pos x="356" y="1105"/>
                </a:cxn>
                <a:cxn ang="0">
                  <a:pos x="356" y="1110"/>
                </a:cxn>
                <a:cxn ang="0">
                  <a:pos x="356" y="1112"/>
                </a:cxn>
                <a:cxn ang="0">
                  <a:pos x="356" y="1131"/>
                </a:cxn>
                <a:cxn ang="0">
                  <a:pos x="116" y="1017"/>
                </a:cxn>
                <a:cxn ang="0">
                  <a:pos x="1" y="758"/>
                </a:cxn>
                <a:cxn ang="0">
                  <a:pos x="0" y="742"/>
                </a:cxn>
              </a:cxnLst>
              <a:rect l="0" t="0" r="r" b="b"/>
              <a:pathLst>
                <a:path w="691" h="1131">
                  <a:moveTo>
                    <a:pt x="0" y="742"/>
                  </a:moveTo>
                  <a:cubicBezTo>
                    <a:pt x="1" y="725"/>
                    <a:pt x="1" y="725"/>
                    <a:pt x="1" y="725"/>
                  </a:cubicBezTo>
                  <a:cubicBezTo>
                    <a:pt x="1" y="714"/>
                    <a:pt x="2" y="703"/>
                    <a:pt x="2" y="693"/>
                  </a:cubicBezTo>
                  <a:cubicBezTo>
                    <a:pt x="15" y="510"/>
                    <a:pt x="88" y="351"/>
                    <a:pt x="221" y="218"/>
                  </a:cubicBezTo>
                  <a:cubicBezTo>
                    <a:pt x="353" y="86"/>
                    <a:pt x="510" y="13"/>
                    <a:pt x="691" y="0"/>
                  </a:cubicBezTo>
                  <a:cubicBezTo>
                    <a:pt x="608" y="12"/>
                    <a:pt x="535" y="49"/>
                    <a:pt x="472" y="111"/>
                  </a:cubicBezTo>
                  <a:cubicBezTo>
                    <a:pt x="407" y="177"/>
                    <a:pt x="369" y="253"/>
                    <a:pt x="359" y="341"/>
                  </a:cubicBezTo>
                  <a:cubicBezTo>
                    <a:pt x="358" y="350"/>
                    <a:pt x="357" y="358"/>
                    <a:pt x="357" y="367"/>
                  </a:cubicBezTo>
                  <a:cubicBezTo>
                    <a:pt x="356" y="387"/>
                    <a:pt x="356" y="387"/>
                    <a:pt x="356" y="387"/>
                  </a:cubicBezTo>
                  <a:cubicBezTo>
                    <a:pt x="356" y="389"/>
                    <a:pt x="356" y="390"/>
                    <a:pt x="356" y="392"/>
                  </a:cubicBezTo>
                  <a:cubicBezTo>
                    <a:pt x="356" y="392"/>
                    <a:pt x="356" y="393"/>
                    <a:pt x="356" y="394"/>
                  </a:cubicBezTo>
                  <a:cubicBezTo>
                    <a:pt x="356" y="414"/>
                    <a:pt x="356" y="414"/>
                    <a:pt x="356" y="414"/>
                  </a:cubicBezTo>
                  <a:cubicBezTo>
                    <a:pt x="361" y="514"/>
                    <a:pt x="400" y="600"/>
                    <a:pt x="472" y="672"/>
                  </a:cubicBezTo>
                  <a:cubicBezTo>
                    <a:pt x="506" y="706"/>
                    <a:pt x="542" y="732"/>
                    <a:pt x="581" y="751"/>
                  </a:cubicBezTo>
                  <a:cubicBezTo>
                    <a:pt x="542" y="770"/>
                    <a:pt x="506" y="796"/>
                    <a:pt x="472" y="829"/>
                  </a:cubicBezTo>
                  <a:cubicBezTo>
                    <a:pt x="401" y="901"/>
                    <a:pt x="362" y="986"/>
                    <a:pt x="357" y="1085"/>
                  </a:cubicBezTo>
                  <a:cubicBezTo>
                    <a:pt x="356" y="1105"/>
                    <a:pt x="356" y="1105"/>
                    <a:pt x="356" y="1105"/>
                  </a:cubicBezTo>
                  <a:cubicBezTo>
                    <a:pt x="356" y="1107"/>
                    <a:pt x="356" y="1108"/>
                    <a:pt x="356" y="1110"/>
                  </a:cubicBezTo>
                  <a:cubicBezTo>
                    <a:pt x="356" y="1110"/>
                    <a:pt x="356" y="1111"/>
                    <a:pt x="356" y="1112"/>
                  </a:cubicBezTo>
                  <a:cubicBezTo>
                    <a:pt x="356" y="1131"/>
                    <a:pt x="356" y="1131"/>
                    <a:pt x="356" y="1131"/>
                  </a:cubicBezTo>
                  <a:cubicBezTo>
                    <a:pt x="264" y="1122"/>
                    <a:pt x="184" y="1084"/>
                    <a:pt x="116" y="1017"/>
                  </a:cubicBezTo>
                  <a:cubicBezTo>
                    <a:pt x="44" y="944"/>
                    <a:pt x="6" y="858"/>
                    <a:pt x="1" y="758"/>
                  </a:cubicBezTo>
                  <a:lnTo>
                    <a:pt x="0" y="742"/>
                  </a:lnTo>
                  <a:close/>
                </a:path>
              </a:pathLst>
            </a:custGeom>
            <a:gradFill>
              <a:gsLst>
                <a:gs pos="0">
                  <a:srgbClr val="EA3E3A"/>
                </a:gs>
                <a:gs pos="100000">
                  <a:srgbClr val="E82925"/>
                </a:gs>
              </a:gsLst>
              <a:lin ang="6000000" scaled="0"/>
            </a:gradFill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TextBox 23"/>
            <p:cNvSpPr txBox="1"/>
            <p:nvPr>
              <p:custDataLst>
                <p:tags r:id="rId19"/>
              </p:custDataLst>
            </p:nvPr>
          </p:nvSpPr>
          <p:spPr>
            <a:xfrm>
              <a:off x="4862277" y="3860026"/>
              <a:ext cx="426479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100" spc="-113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100" spc="-11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6"/>
            </p:custDataLst>
          </p:nvPr>
        </p:nvGrpSpPr>
        <p:grpSpPr>
          <a:xfrm>
            <a:off x="3994548" y="2195878"/>
            <a:ext cx="1740694" cy="1062038"/>
            <a:chOff x="5326063" y="2628900"/>
            <a:chExt cx="2320925" cy="1416050"/>
          </a:xfrm>
        </p:grpSpPr>
        <p:sp>
          <p:nvSpPr>
            <p:cNvPr id="4" name="Freeform 6"/>
            <p:cNvSpPr/>
            <p:nvPr>
              <p:custDataLst>
                <p:tags r:id="rId16"/>
              </p:custDataLst>
            </p:nvPr>
          </p:nvSpPr>
          <p:spPr bwMode="auto">
            <a:xfrm>
              <a:off x="5326063" y="2628900"/>
              <a:ext cx="2320925" cy="1416050"/>
            </a:xfrm>
            <a:custGeom>
              <a:avLst/>
              <a:gdLst/>
              <a:ahLst/>
              <a:cxnLst>
                <a:cxn ang="0">
                  <a:pos x="0" y="344"/>
                </a:cxn>
                <a:cxn ang="0">
                  <a:pos x="113" y="114"/>
                </a:cxn>
                <a:cxn ang="0">
                  <a:pos x="332" y="3"/>
                </a:cxn>
                <a:cxn ang="0">
                  <a:pos x="395" y="0"/>
                </a:cxn>
                <a:cxn ang="0">
                  <a:pos x="452" y="2"/>
                </a:cxn>
                <a:cxn ang="0">
                  <a:pos x="928" y="221"/>
                </a:cxn>
                <a:cxn ang="0">
                  <a:pos x="1147" y="700"/>
                </a:cxn>
                <a:cxn ang="0">
                  <a:pos x="1109" y="563"/>
                </a:cxn>
                <a:cxn ang="0">
                  <a:pos x="1107" y="559"/>
                </a:cxn>
                <a:cxn ang="0">
                  <a:pos x="1104" y="553"/>
                </a:cxn>
                <a:cxn ang="0">
                  <a:pos x="1033" y="459"/>
                </a:cxn>
                <a:cxn ang="0">
                  <a:pos x="788" y="344"/>
                </a:cxn>
                <a:cxn ang="0">
                  <a:pos x="752" y="342"/>
                </a:cxn>
                <a:cxn ang="0">
                  <a:pos x="472" y="459"/>
                </a:cxn>
                <a:cxn ang="0">
                  <a:pos x="395" y="563"/>
                </a:cxn>
                <a:cxn ang="0">
                  <a:pos x="395" y="563"/>
                </a:cxn>
                <a:cxn ang="0">
                  <a:pos x="393" y="559"/>
                </a:cxn>
                <a:cxn ang="0">
                  <a:pos x="390" y="553"/>
                </a:cxn>
                <a:cxn ang="0">
                  <a:pos x="319" y="459"/>
                </a:cxn>
                <a:cxn ang="0">
                  <a:pos x="38" y="342"/>
                </a:cxn>
                <a:cxn ang="0">
                  <a:pos x="0" y="344"/>
                </a:cxn>
              </a:cxnLst>
              <a:rect l="0" t="0" r="r" b="b"/>
              <a:pathLst>
                <a:path w="1147" h="700">
                  <a:moveTo>
                    <a:pt x="0" y="344"/>
                  </a:moveTo>
                  <a:cubicBezTo>
                    <a:pt x="10" y="256"/>
                    <a:pt x="48" y="180"/>
                    <a:pt x="113" y="114"/>
                  </a:cubicBezTo>
                  <a:cubicBezTo>
                    <a:pt x="176" y="52"/>
                    <a:pt x="249" y="15"/>
                    <a:pt x="332" y="3"/>
                  </a:cubicBezTo>
                  <a:cubicBezTo>
                    <a:pt x="353" y="1"/>
                    <a:pt x="374" y="0"/>
                    <a:pt x="395" y="0"/>
                  </a:cubicBezTo>
                  <a:cubicBezTo>
                    <a:pt x="415" y="0"/>
                    <a:pt x="434" y="1"/>
                    <a:pt x="452" y="2"/>
                  </a:cubicBezTo>
                  <a:cubicBezTo>
                    <a:pt x="636" y="15"/>
                    <a:pt x="795" y="87"/>
                    <a:pt x="928" y="221"/>
                  </a:cubicBezTo>
                  <a:cubicBezTo>
                    <a:pt x="1062" y="355"/>
                    <a:pt x="1136" y="515"/>
                    <a:pt x="1147" y="700"/>
                  </a:cubicBezTo>
                  <a:cubicBezTo>
                    <a:pt x="1143" y="651"/>
                    <a:pt x="1130" y="605"/>
                    <a:pt x="1109" y="563"/>
                  </a:cubicBezTo>
                  <a:cubicBezTo>
                    <a:pt x="1109" y="562"/>
                    <a:pt x="1108" y="561"/>
                    <a:pt x="1107" y="559"/>
                  </a:cubicBezTo>
                  <a:cubicBezTo>
                    <a:pt x="1106" y="557"/>
                    <a:pt x="1105" y="555"/>
                    <a:pt x="1104" y="553"/>
                  </a:cubicBezTo>
                  <a:cubicBezTo>
                    <a:pt x="1086" y="520"/>
                    <a:pt x="1062" y="488"/>
                    <a:pt x="1033" y="459"/>
                  </a:cubicBezTo>
                  <a:cubicBezTo>
                    <a:pt x="964" y="390"/>
                    <a:pt x="882" y="351"/>
                    <a:pt x="788" y="344"/>
                  </a:cubicBezTo>
                  <a:cubicBezTo>
                    <a:pt x="776" y="343"/>
                    <a:pt x="764" y="342"/>
                    <a:pt x="752" y="342"/>
                  </a:cubicBezTo>
                  <a:cubicBezTo>
                    <a:pt x="643" y="342"/>
                    <a:pt x="549" y="381"/>
                    <a:pt x="472" y="459"/>
                  </a:cubicBezTo>
                  <a:cubicBezTo>
                    <a:pt x="439" y="491"/>
                    <a:pt x="414" y="526"/>
                    <a:pt x="395" y="563"/>
                  </a:cubicBezTo>
                  <a:cubicBezTo>
                    <a:pt x="395" y="563"/>
                    <a:pt x="395" y="563"/>
                    <a:pt x="395" y="563"/>
                  </a:cubicBezTo>
                  <a:cubicBezTo>
                    <a:pt x="394" y="562"/>
                    <a:pt x="394" y="561"/>
                    <a:pt x="393" y="559"/>
                  </a:cubicBezTo>
                  <a:cubicBezTo>
                    <a:pt x="392" y="557"/>
                    <a:pt x="391" y="555"/>
                    <a:pt x="390" y="553"/>
                  </a:cubicBezTo>
                  <a:cubicBezTo>
                    <a:pt x="372" y="520"/>
                    <a:pt x="348" y="488"/>
                    <a:pt x="319" y="459"/>
                  </a:cubicBezTo>
                  <a:cubicBezTo>
                    <a:pt x="241" y="381"/>
                    <a:pt x="147" y="342"/>
                    <a:pt x="38" y="342"/>
                  </a:cubicBezTo>
                  <a:cubicBezTo>
                    <a:pt x="25" y="342"/>
                    <a:pt x="12" y="343"/>
                    <a:pt x="0" y="344"/>
                  </a:cubicBezTo>
                  <a:close/>
                </a:path>
              </a:pathLst>
            </a:custGeom>
            <a:gradFill>
              <a:gsLst>
                <a:gs pos="0">
                  <a:srgbClr val="848484"/>
                </a:gs>
                <a:gs pos="100000">
                  <a:srgbClr val="7F7F7F"/>
                </a:gs>
              </a:gsLst>
              <a:lin ang="0" scaled="0"/>
            </a:gradFill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TextBox 23"/>
            <p:cNvSpPr txBox="1"/>
            <p:nvPr>
              <p:custDataLst>
                <p:tags r:id="rId17"/>
              </p:custDataLst>
            </p:nvPr>
          </p:nvSpPr>
          <p:spPr>
            <a:xfrm>
              <a:off x="5882760" y="2750043"/>
              <a:ext cx="426479" cy="4308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100" spc="-113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100" spc="-11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>
            <p:custDataLst>
              <p:tags r:id="rId7"/>
            </p:custDataLst>
          </p:nvPr>
        </p:nvGrpSpPr>
        <p:grpSpPr>
          <a:xfrm>
            <a:off x="3449241" y="3326972"/>
            <a:ext cx="1744266" cy="1157288"/>
            <a:chOff x="4598988" y="4137025"/>
            <a:chExt cx="2325688" cy="1543050"/>
          </a:xfrm>
        </p:grpSpPr>
        <p:sp>
          <p:nvSpPr>
            <p:cNvPr id="6" name="Freeform 8"/>
            <p:cNvSpPr/>
            <p:nvPr>
              <p:custDataLst>
                <p:tags r:id="rId14"/>
              </p:custDataLst>
            </p:nvPr>
          </p:nvSpPr>
          <p:spPr bwMode="auto">
            <a:xfrm>
              <a:off x="4598988" y="4137025"/>
              <a:ext cx="2325688" cy="1543050"/>
            </a:xfrm>
            <a:custGeom>
              <a:avLst/>
              <a:gdLst/>
              <a:ahLst/>
              <a:cxnLst>
                <a:cxn ang="0">
                  <a:pos x="805" y="762"/>
                </a:cxn>
                <a:cxn ang="0">
                  <a:pos x="754" y="763"/>
                </a:cxn>
                <a:cxn ang="0">
                  <a:pos x="697" y="761"/>
                </a:cxn>
                <a:cxn ang="0">
                  <a:pos x="221" y="542"/>
                </a:cxn>
                <a:cxn ang="0">
                  <a:pos x="1" y="2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3"/>
                </a:cxn>
                <a:cxn ang="0">
                  <a:pos x="0" y="0"/>
                </a:cxn>
                <a:cxn ang="0">
                  <a:pos x="1" y="16"/>
                </a:cxn>
                <a:cxn ang="0">
                  <a:pos x="116" y="275"/>
                </a:cxn>
                <a:cxn ang="0">
                  <a:pos x="356" y="389"/>
                </a:cxn>
                <a:cxn ang="0">
                  <a:pos x="397" y="391"/>
                </a:cxn>
                <a:cxn ang="0">
                  <a:pos x="678" y="275"/>
                </a:cxn>
                <a:cxn ang="0">
                  <a:pos x="749" y="180"/>
                </a:cxn>
                <a:cxn ang="0">
                  <a:pos x="752" y="174"/>
                </a:cxn>
                <a:cxn ang="0">
                  <a:pos x="754" y="170"/>
                </a:cxn>
                <a:cxn ang="0">
                  <a:pos x="754" y="170"/>
                </a:cxn>
                <a:cxn ang="0">
                  <a:pos x="831" y="275"/>
                </a:cxn>
                <a:cxn ang="0">
                  <a:pos x="1111" y="391"/>
                </a:cxn>
                <a:cxn ang="0">
                  <a:pos x="1149" y="389"/>
                </a:cxn>
                <a:cxn ang="0">
                  <a:pos x="1110" y="544"/>
                </a:cxn>
                <a:cxn ang="0">
                  <a:pos x="1108" y="548"/>
                </a:cxn>
                <a:cxn ang="0">
                  <a:pos x="1105" y="554"/>
                </a:cxn>
                <a:cxn ang="0">
                  <a:pos x="1033" y="648"/>
                </a:cxn>
                <a:cxn ang="0">
                  <a:pos x="805" y="762"/>
                </a:cxn>
              </a:cxnLst>
              <a:rect l="0" t="0" r="r" b="b"/>
              <a:pathLst>
                <a:path w="1149" h="763">
                  <a:moveTo>
                    <a:pt x="805" y="762"/>
                  </a:moveTo>
                  <a:cubicBezTo>
                    <a:pt x="789" y="763"/>
                    <a:pt x="771" y="763"/>
                    <a:pt x="754" y="763"/>
                  </a:cubicBezTo>
                  <a:cubicBezTo>
                    <a:pt x="735" y="763"/>
                    <a:pt x="716" y="762"/>
                    <a:pt x="697" y="761"/>
                  </a:cubicBezTo>
                  <a:cubicBezTo>
                    <a:pt x="514" y="749"/>
                    <a:pt x="355" y="676"/>
                    <a:pt x="221" y="542"/>
                  </a:cubicBezTo>
                  <a:cubicBezTo>
                    <a:pt x="79" y="400"/>
                    <a:pt x="5" y="229"/>
                    <a:pt x="1" y="2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6" y="116"/>
                    <a:pt x="44" y="202"/>
                    <a:pt x="116" y="275"/>
                  </a:cubicBezTo>
                  <a:cubicBezTo>
                    <a:pt x="184" y="342"/>
                    <a:pt x="264" y="380"/>
                    <a:pt x="356" y="389"/>
                  </a:cubicBezTo>
                  <a:cubicBezTo>
                    <a:pt x="370" y="390"/>
                    <a:pt x="383" y="391"/>
                    <a:pt x="397" y="391"/>
                  </a:cubicBezTo>
                  <a:cubicBezTo>
                    <a:pt x="506" y="391"/>
                    <a:pt x="600" y="352"/>
                    <a:pt x="678" y="275"/>
                  </a:cubicBezTo>
                  <a:cubicBezTo>
                    <a:pt x="707" y="245"/>
                    <a:pt x="731" y="214"/>
                    <a:pt x="749" y="180"/>
                  </a:cubicBezTo>
                  <a:cubicBezTo>
                    <a:pt x="750" y="178"/>
                    <a:pt x="751" y="176"/>
                    <a:pt x="752" y="174"/>
                  </a:cubicBezTo>
                  <a:cubicBezTo>
                    <a:pt x="753" y="173"/>
                    <a:pt x="753" y="171"/>
                    <a:pt x="754" y="170"/>
                  </a:cubicBezTo>
                  <a:cubicBezTo>
                    <a:pt x="754" y="170"/>
                    <a:pt x="754" y="170"/>
                    <a:pt x="754" y="170"/>
                  </a:cubicBezTo>
                  <a:cubicBezTo>
                    <a:pt x="773" y="208"/>
                    <a:pt x="798" y="242"/>
                    <a:pt x="831" y="275"/>
                  </a:cubicBezTo>
                  <a:cubicBezTo>
                    <a:pt x="908" y="352"/>
                    <a:pt x="1002" y="391"/>
                    <a:pt x="1111" y="391"/>
                  </a:cubicBezTo>
                  <a:cubicBezTo>
                    <a:pt x="1124" y="391"/>
                    <a:pt x="1137" y="390"/>
                    <a:pt x="1149" y="389"/>
                  </a:cubicBezTo>
                  <a:cubicBezTo>
                    <a:pt x="1146" y="445"/>
                    <a:pt x="1133" y="497"/>
                    <a:pt x="1110" y="544"/>
                  </a:cubicBezTo>
                  <a:cubicBezTo>
                    <a:pt x="1109" y="545"/>
                    <a:pt x="1108" y="546"/>
                    <a:pt x="1108" y="548"/>
                  </a:cubicBezTo>
                  <a:cubicBezTo>
                    <a:pt x="1107" y="550"/>
                    <a:pt x="1106" y="552"/>
                    <a:pt x="1105" y="554"/>
                  </a:cubicBezTo>
                  <a:cubicBezTo>
                    <a:pt x="1087" y="587"/>
                    <a:pt x="1063" y="619"/>
                    <a:pt x="1033" y="648"/>
                  </a:cubicBezTo>
                  <a:cubicBezTo>
                    <a:pt x="969" y="713"/>
                    <a:pt x="893" y="751"/>
                    <a:pt x="805" y="762"/>
                  </a:cubicBezTo>
                  <a:close/>
                </a:path>
              </a:pathLst>
            </a:custGeom>
            <a:gradFill>
              <a:gsLst>
                <a:gs pos="0">
                  <a:srgbClr val="757575"/>
                </a:gs>
                <a:gs pos="100000">
                  <a:srgbClr val="595959"/>
                </a:gs>
              </a:gsLst>
              <a:lin ang="0" scaled="0"/>
            </a:gradFill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TextBox 23"/>
            <p:cNvSpPr txBox="1"/>
            <p:nvPr>
              <p:custDataLst>
                <p:tags r:id="rId15"/>
              </p:custDataLst>
            </p:nvPr>
          </p:nvSpPr>
          <p:spPr>
            <a:xfrm>
              <a:off x="5903400" y="4873135"/>
              <a:ext cx="426479" cy="4308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100" spc="-113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100" spc="-11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>
            <p:custDataLst>
              <p:tags r:id="rId8"/>
            </p:custDataLst>
          </p:nvPr>
        </p:nvGrpSpPr>
        <p:grpSpPr>
          <a:xfrm>
            <a:off x="4672013" y="2717372"/>
            <a:ext cx="1066800" cy="1765697"/>
            <a:chOff x="6229350" y="3324225"/>
            <a:chExt cx="1422400" cy="2354263"/>
          </a:xfrm>
        </p:grpSpPr>
        <p:sp>
          <p:nvSpPr>
            <p:cNvPr id="5" name="Freeform 7"/>
            <p:cNvSpPr/>
            <p:nvPr>
              <p:custDataLst>
                <p:tags r:id="rId12"/>
              </p:custDataLst>
            </p:nvPr>
          </p:nvSpPr>
          <p:spPr bwMode="auto">
            <a:xfrm>
              <a:off x="6229350" y="3324225"/>
              <a:ext cx="1422400" cy="2354263"/>
            </a:xfrm>
            <a:custGeom>
              <a:avLst/>
              <a:gdLst/>
              <a:ahLst/>
              <a:cxnLst>
                <a:cxn ang="0">
                  <a:pos x="701" y="356"/>
                </a:cxn>
                <a:cxn ang="0">
                  <a:pos x="703" y="397"/>
                </a:cxn>
                <a:cxn ang="0">
                  <a:pos x="703" y="406"/>
                </a:cxn>
                <a:cxn ang="0">
                  <a:pos x="703" y="410"/>
                </a:cxn>
                <a:cxn ang="0">
                  <a:pos x="482" y="943"/>
                </a:cxn>
                <a:cxn ang="0">
                  <a:pos x="0" y="1163"/>
                </a:cxn>
                <a:cxn ang="0">
                  <a:pos x="228" y="1049"/>
                </a:cxn>
                <a:cxn ang="0">
                  <a:pos x="300" y="955"/>
                </a:cxn>
                <a:cxn ang="0">
                  <a:pos x="303" y="949"/>
                </a:cxn>
                <a:cxn ang="0">
                  <a:pos x="305" y="945"/>
                </a:cxn>
                <a:cxn ang="0">
                  <a:pos x="344" y="790"/>
                </a:cxn>
                <a:cxn ang="0">
                  <a:pos x="345" y="769"/>
                </a:cxn>
                <a:cxn ang="0">
                  <a:pos x="305" y="593"/>
                </a:cxn>
                <a:cxn ang="0">
                  <a:pos x="303" y="589"/>
                </a:cxn>
                <a:cxn ang="0">
                  <a:pos x="300" y="583"/>
                </a:cxn>
                <a:cxn ang="0">
                  <a:pos x="228" y="488"/>
                </a:cxn>
                <a:cxn ang="0">
                  <a:pos x="119" y="410"/>
                </a:cxn>
                <a:cxn ang="0">
                  <a:pos x="228" y="331"/>
                </a:cxn>
                <a:cxn ang="0">
                  <a:pos x="300" y="237"/>
                </a:cxn>
                <a:cxn ang="0">
                  <a:pos x="303" y="231"/>
                </a:cxn>
                <a:cxn ang="0">
                  <a:pos x="305" y="227"/>
                </a:cxn>
                <a:cxn ang="0">
                  <a:pos x="345" y="51"/>
                </a:cxn>
                <a:cxn ang="0">
                  <a:pos x="342" y="0"/>
                </a:cxn>
                <a:cxn ang="0">
                  <a:pos x="587" y="115"/>
                </a:cxn>
                <a:cxn ang="0">
                  <a:pos x="658" y="209"/>
                </a:cxn>
                <a:cxn ang="0">
                  <a:pos x="661" y="215"/>
                </a:cxn>
                <a:cxn ang="0">
                  <a:pos x="663" y="219"/>
                </a:cxn>
                <a:cxn ang="0">
                  <a:pos x="701" y="356"/>
                </a:cxn>
              </a:cxnLst>
              <a:rect l="0" t="0" r="r" b="b"/>
              <a:pathLst>
                <a:path w="703" h="1163">
                  <a:moveTo>
                    <a:pt x="701" y="356"/>
                  </a:moveTo>
                  <a:cubicBezTo>
                    <a:pt x="702" y="369"/>
                    <a:pt x="703" y="383"/>
                    <a:pt x="703" y="397"/>
                  </a:cubicBezTo>
                  <a:cubicBezTo>
                    <a:pt x="703" y="406"/>
                    <a:pt x="703" y="406"/>
                    <a:pt x="703" y="406"/>
                  </a:cubicBezTo>
                  <a:cubicBezTo>
                    <a:pt x="703" y="407"/>
                    <a:pt x="703" y="409"/>
                    <a:pt x="703" y="410"/>
                  </a:cubicBezTo>
                  <a:cubicBezTo>
                    <a:pt x="703" y="618"/>
                    <a:pt x="629" y="796"/>
                    <a:pt x="482" y="943"/>
                  </a:cubicBezTo>
                  <a:cubicBezTo>
                    <a:pt x="347" y="1078"/>
                    <a:pt x="186" y="1151"/>
                    <a:pt x="0" y="1163"/>
                  </a:cubicBezTo>
                  <a:cubicBezTo>
                    <a:pt x="88" y="1152"/>
                    <a:pt x="164" y="1114"/>
                    <a:pt x="228" y="1049"/>
                  </a:cubicBezTo>
                  <a:cubicBezTo>
                    <a:pt x="258" y="1020"/>
                    <a:pt x="282" y="988"/>
                    <a:pt x="300" y="955"/>
                  </a:cubicBezTo>
                  <a:cubicBezTo>
                    <a:pt x="301" y="953"/>
                    <a:pt x="302" y="951"/>
                    <a:pt x="303" y="949"/>
                  </a:cubicBezTo>
                  <a:cubicBezTo>
                    <a:pt x="303" y="947"/>
                    <a:pt x="304" y="946"/>
                    <a:pt x="305" y="945"/>
                  </a:cubicBezTo>
                  <a:cubicBezTo>
                    <a:pt x="328" y="898"/>
                    <a:pt x="341" y="846"/>
                    <a:pt x="344" y="790"/>
                  </a:cubicBezTo>
                  <a:cubicBezTo>
                    <a:pt x="344" y="783"/>
                    <a:pt x="345" y="776"/>
                    <a:pt x="345" y="769"/>
                  </a:cubicBezTo>
                  <a:cubicBezTo>
                    <a:pt x="345" y="705"/>
                    <a:pt x="331" y="646"/>
                    <a:pt x="305" y="593"/>
                  </a:cubicBezTo>
                  <a:cubicBezTo>
                    <a:pt x="304" y="592"/>
                    <a:pt x="303" y="590"/>
                    <a:pt x="303" y="589"/>
                  </a:cubicBezTo>
                  <a:cubicBezTo>
                    <a:pt x="302" y="587"/>
                    <a:pt x="301" y="585"/>
                    <a:pt x="300" y="583"/>
                  </a:cubicBezTo>
                  <a:cubicBezTo>
                    <a:pt x="282" y="549"/>
                    <a:pt x="258" y="518"/>
                    <a:pt x="228" y="488"/>
                  </a:cubicBezTo>
                  <a:cubicBezTo>
                    <a:pt x="195" y="455"/>
                    <a:pt x="159" y="429"/>
                    <a:pt x="119" y="410"/>
                  </a:cubicBezTo>
                  <a:cubicBezTo>
                    <a:pt x="159" y="391"/>
                    <a:pt x="195" y="365"/>
                    <a:pt x="228" y="331"/>
                  </a:cubicBezTo>
                  <a:cubicBezTo>
                    <a:pt x="258" y="302"/>
                    <a:pt x="282" y="270"/>
                    <a:pt x="300" y="237"/>
                  </a:cubicBezTo>
                  <a:cubicBezTo>
                    <a:pt x="301" y="235"/>
                    <a:pt x="302" y="233"/>
                    <a:pt x="303" y="231"/>
                  </a:cubicBezTo>
                  <a:cubicBezTo>
                    <a:pt x="303" y="229"/>
                    <a:pt x="304" y="228"/>
                    <a:pt x="305" y="227"/>
                  </a:cubicBezTo>
                  <a:cubicBezTo>
                    <a:pt x="331" y="174"/>
                    <a:pt x="345" y="115"/>
                    <a:pt x="345" y="51"/>
                  </a:cubicBezTo>
                  <a:cubicBezTo>
                    <a:pt x="345" y="33"/>
                    <a:pt x="344" y="16"/>
                    <a:pt x="342" y="0"/>
                  </a:cubicBezTo>
                  <a:cubicBezTo>
                    <a:pt x="436" y="7"/>
                    <a:pt x="518" y="46"/>
                    <a:pt x="587" y="115"/>
                  </a:cubicBezTo>
                  <a:cubicBezTo>
                    <a:pt x="616" y="144"/>
                    <a:pt x="640" y="176"/>
                    <a:pt x="658" y="209"/>
                  </a:cubicBezTo>
                  <a:cubicBezTo>
                    <a:pt x="659" y="211"/>
                    <a:pt x="660" y="213"/>
                    <a:pt x="661" y="215"/>
                  </a:cubicBezTo>
                  <a:cubicBezTo>
                    <a:pt x="662" y="217"/>
                    <a:pt x="663" y="218"/>
                    <a:pt x="663" y="219"/>
                  </a:cubicBezTo>
                  <a:cubicBezTo>
                    <a:pt x="684" y="261"/>
                    <a:pt x="697" y="307"/>
                    <a:pt x="701" y="356"/>
                  </a:cubicBezTo>
                  <a:close/>
                </a:path>
              </a:pathLst>
            </a:custGeom>
            <a:gradFill>
              <a:gsLst>
                <a:gs pos="0">
                  <a:srgbClr val="E0403C"/>
                </a:gs>
                <a:gs pos="100000">
                  <a:srgbClr val="A21D1A"/>
                </a:gs>
              </a:gsLst>
              <a:lin ang="6000000" scaled="0"/>
            </a:gradFill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3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TextBox 23"/>
            <p:cNvSpPr txBox="1"/>
            <p:nvPr>
              <p:custDataLst>
                <p:tags r:id="rId13"/>
              </p:custDataLst>
            </p:nvPr>
          </p:nvSpPr>
          <p:spPr>
            <a:xfrm>
              <a:off x="6961983" y="3813989"/>
              <a:ext cx="426479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100" spc="-113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100" spc="-11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1" name="TextBox 39"/>
          <p:cNvSpPr txBox="1"/>
          <p:nvPr/>
        </p:nvSpPr>
        <p:spPr>
          <a:xfrm>
            <a:off x="3196713" y="1053955"/>
            <a:ext cx="2781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b="1" dirty="0">
                <a:solidFill>
                  <a:srgbClr val="DD3E3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2400" b="1" dirty="0">
                <a:solidFill>
                  <a:srgbClr val="DD3E3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四大维度</a:t>
            </a:r>
            <a:r>
              <a:rPr lang="zh-CN" altLang="en-US" sz="2400" b="1" dirty="0">
                <a:solidFill>
                  <a:srgbClr val="DD3E3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积累</a:t>
            </a:r>
            <a:r>
              <a:rPr lang="zh-CN" altLang="en-US" sz="2400" b="1" dirty="0">
                <a:solidFill>
                  <a:srgbClr val="DD3E3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</a:p>
        </p:txBody>
      </p:sp>
      <p:grpSp>
        <p:nvGrpSpPr>
          <p:cNvPr id="23" name="Group 22"/>
          <p:cNvGrpSpPr/>
          <p:nvPr>
            <p:custDataLst>
              <p:tags r:id="rId9"/>
            </p:custDataLst>
          </p:nvPr>
        </p:nvGrpSpPr>
        <p:grpSpPr>
          <a:xfrm>
            <a:off x="1049296" y="3980926"/>
            <a:ext cx="2277714" cy="650440"/>
            <a:chOff x="94874" y="1851927"/>
            <a:chExt cx="3036952" cy="867243"/>
          </a:xfrm>
        </p:grpSpPr>
        <p:sp>
          <p:nvSpPr>
            <p:cNvPr id="24" name="Footer Text"/>
            <p:cNvSpPr txBox="1"/>
            <p:nvPr>
              <p:custDataLst>
                <p:tags r:id="rId10"/>
              </p:custDataLst>
            </p:nvPr>
          </p:nvSpPr>
          <p:spPr>
            <a:xfrm>
              <a:off x="94874" y="2225527"/>
              <a:ext cx="3036951" cy="4936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r">
                <a:lnSpc>
                  <a:spcPct val="150000"/>
                </a:lnSpc>
                <a:defRPr sz="11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b="0" dirty="0"/>
                <a:t>电力五大系统：概念简述、关键组件</a:t>
              </a:r>
            </a:p>
            <a:p>
              <a:r>
                <a:rPr lang="zh-CN" altLang="en-US" b="0" dirty="0"/>
                <a:t>、目的作用、发电方式</a:t>
              </a:r>
            </a:p>
          </p:txBody>
        </p:sp>
        <p:sp>
          <p:nvSpPr>
            <p:cNvPr id="25" name="TextBox 76"/>
            <p:cNvSpPr txBox="1"/>
            <p:nvPr>
              <p:custDataLst>
                <p:tags r:id="rId11"/>
              </p:custDataLst>
            </p:nvPr>
          </p:nvSpPr>
          <p:spPr>
            <a:xfrm>
              <a:off x="774342" y="1851927"/>
              <a:ext cx="2357484" cy="32829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rgbClr val="6E6E6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电力基础知识学习</a:t>
              </a:r>
              <a:r>
                <a:rPr lang="en-US" altLang="zh-CN" sz="1600" b="1" dirty="0">
                  <a:solidFill>
                    <a:srgbClr val="6E6E6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Freeform 62"/>
          <p:cNvSpPr/>
          <p:nvPr/>
        </p:nvSpPr>
        <p:spPr bwMode="auto">
          <a:xfrm>
            <a:off x="3057962" y="2043648"/>
            <a:ext cx="773652" cy="1649893"/>
          </a:xfrm>
          <a:custGeom>
            <a:avLst/>
            <a:gdLst>
              <a:gd name="T0" fmla="*/ 89 w 6408"/>
              <a:gd name="T1" fmla="*/ 13555 h 13673"/>
              <a:gd name="T2" fmla="*/ 225 w 6408"/>
              <a:gd name="T3" fmla="*/ 13477 h 13673"/>
              <a:gd name="T4" fmla="*/ 351 w 6408"/>
              <a:gd name="T5" fmla="*/ 13337 h 13673"/>
              <a:gd name="T6" fmla="*/ 506 w 6408"/>
              <a:gd name="T7" fmla="*/ 13062 h 13673"/>
              <a:gd name="T8" fmla="*/ 546 w 6408"/>
              <a:gd name="T9" fmla="*/ 12913 h 13673"/>
              <a:gd name="T10" fmla="*/ 552 w 6408"/>
              <a:gd name="T11" fmla="*/ 12601 h 13673"/>
              <a:gd name="T12" fmla="*/ 478 w 6408"/>
              <a:gd name="T13" fmla="*/ 12263 h 13673"/>
              <a:gd name="T14" fmla="*/ 265 w 6408"/>
              <a:gd name="T15" fmla="*/ 11703 h 13673"/>
              <a:gd name="T16" fmla="*/ 153 w 6408"/>
              <a:gd name="T17" fmla="*/ 11391 h 13673"/>
              <a:gd name="T18" fmla="*/ 75 w 6408"/>
              <a:gd name="T19" fmla="*/ 11064 h 13673"/>
              <a:gd name="T20" fmla="*/ 8 w 6408"/>
              <a:gd name="T21" fmla="*/ 10488 h 13673"/>
              <a:gd name="T22" fmla="*/ 7 w 6408"/>
              <a:gd name="T23" fmla="*/ 9911 h 13673"/>
              <a:gd name="T24" fmla="*/ 96 w 6408"/>
              <a:gd name="T25" fmla="*/ 9224 h 13673"/>
              <a:gd name="T26" fmla="*/ 289 w 6408"/>
              <a:gd name="T27" fmla="*/ 8563 h 13673"/>
              <a:gd name="T28" fmla="*/ 562 w 6408"/>
              <a:gd name="T29" fmla="*/ 7986 h 13673"/>
              <a:gd name="T30" fmla="*/ 746 w 6408"/>
              <a:gd name="T31" fmla="*/ 7695 h 13673"/>
              <a:gd name="T32" fmla="*/ 956 w 6408"/>
              <a:gd name="T33" fmla="*/ 7421 h 13673"/>
              <a:gd name="T34" fmla="*/ 1192 w 6408"/>
              <a:gd name="T35" fmla="*/ 7165 h 13673"/>
              <a:gd name="T36" fmla="*/ 2082 w 6408"/>
              <a:gd name="T37" fmla="*/ 6288 h 13673"/>
              <a:gd name="T38" fmla="*/ 2619 w 6408"/>
              <a:gd name="T39" fmla="*/ 5711 h 13673"/>
              <a:gd name="T40" fmla="*/ 3102 w 6408"/>
              <a:gd name="T41" fmla="*/ 5095 h 13673"/>
              <a:gd name="T42" fmla="*/ 3426 w 6408"/>
              <a:gd name="T43" fmla="*/ 4569 h 13673"/>
              <a:gd name="T44" fmla="*/ 3600 w 6408"/>
              <a:gd name="T45" fmla="*/ 4211 h 13673"/>
              <a:gd name="T46" fmla="*/ 3746 w 6408"/>
              <a:gd name="T47" fmla="*/ 3832 h 13673"/>
              <a:gd name="T48" fmla="*/ 3860 w 6408"/>
              <a:gd name="T49" fmla="*/ 3429 h 13673"/>
              <a:gd name="T50" fmla="*/ 3938 w 6408"/>
              <a:gd name="T51" fmla="*/ 2998 h 13673"/>
              <a:gd name="T52" fmla="*/ 3978 w 6408"/>
              <a:gd name="T53" fmla="*/ 2540 h 13673"/>
              <a:gd name="T54" fmla="*/ 3977 w 6408"/>
              <a:gd name="T55" fmla="*/ 2049 h 13673"/>
              <a:gd name="T56" fmla="*/ 3930 w 6408"/>
              <a:gd name="T57" fmla="*/ 1524 h 13673"/>
              <a:gd name="T58" fmla="*/ 3835 w 6408"/>
              <a:gd name="T59" fmla="*/ 962 h 13673"/>
              <a:gd name="T60" fmla="*/ 3689 w 6408"/>
              <a:gd name="T61" fmla="*/ 362 h 13673"/>
              <a:gd name="T62" fmla="*/ 3591 w 6408"/>
              <a:gd name="T63" fmla="*/ 26 h 13673"/>
              <a:gd name="T64" fmla="*/ 3703 w 6408"/>
              <a:gd name="T65" fmla="*/ 169 h 13673"/>
              <a:gd name="T66" fmla="*/ 3964 w 6408"/>
              <a:gd name="T67" fmla="*/ 419 h 13673"/>
              <a:gd name="T68" fmla="*/ 4304 w 6408"/>
              <a:gd name="T69" fmla="*/ 847 h 13673"/>
              <a:gd name="T70" fmla="*/ 4714 w 6408"/>
              <a:gd name="T71" fmla="*/ 1447 h 13673"/>
              <a:gd name="T72" fmla="*/ 5061 w 6408"/>
              <a:gd name="T73" fmla="*/ 2034 h 13673"/>
              <a:gd name="T74" fmla="*/ 5478 w 6408"/>
              <a:gd name="T75" fmla="*/ 2881 h 13673"/>
              <a:gd name="T76" fmla="*/ 5823 w 6408"/>
              <a:gd name="T77" fmla="*/ 3769 h 13673"/>
              <a:gd name="T78" fmla="*/ 6092 w 6408"/>
              <a:gd name="T79" fmla="*/ 4691 h 13673"/>
              <a:gd name="T80" fmla="*/ 6281 w 6408"/>
              <a:gd name="T81" fmla="*/ 5635 h 13673"/>
              <a:gd name="T82" fmla="*/ 6387 w 6408"/>
              <a:gd name="T83" fmla="*/ 6590 h 13673"/>
              <a:gd name="T84" fmla="*/ 6404 w 6408"/>
              <a:gd name="T85" fmla="*/ 7549 h 13673"/>
              <a:gd name="T86" fmla="*/ 6328 w 6408"/>
              <a:gd name="T87" fmla="*/ 8500 h 13673"/>
              <a:gd name="T88" fmla="*/ 6153 w 6408"/>
              <a:gd name="T89" fmla="*/ 9434 h 13673"/>
              <a:gd name="T90" fmla="*/ 5922 w 6408"/>
              <a:gd name="T91" fmla="*/ 10213 h 13673"/>
              <a:gd name="T92" fmla="*/ 5749 w 6408"/>
              <a:gd name="T93" fmla="*/ 10654 h 13673"/>
              <a:gd name="T94" fmla="*/ 5543 w 6408"/>
              <a:gd name="T95" fmla="*/ 11078 h 13673"/>
              <a:gd name="T96" fmla="*/ 5306 w 6408"/>
              <a:gd name="T97" fmla="*/ 11482 h 13673"/>
              <a:gd name="T98" fmla="*/ 5037 w 6408"/>
              <a:gd name="T99" fmla="*/ 11863 h 13673"/>
              <a:gd name="T100" fmla="*/ 4736 w 6408"/>
              <a:gd name="T101" fmla="*/ 12217 h 13673"/>
              <a:gd name="T102" fmla="*/ 4404 w 6408"/>
              <a:gd name="T103" fmla="*/ 12542 h 13673"/>
              <a:gd name="T104" fmla="*/ 4041 w 6408"/>
              <a:gd name="T105" fmla="*/ 12834 h 13673"/>
              <a:gd name="T106" fmla="*/ 3646 w 6408"/>
              <a:gd name="T107" fmla="*/ 13088 h 13673"/>
              <a:gd name="T108" fmla="*/ 3221 w 6408"/>
              <a:gd name="T109" fmla="*/ 13303 h 13673"/>
              <a:gd name="T110" fmla="*/ 2923 w 6408"/>
              <a:gd name="T111" fmla="*/ 13421 h 13673"/>
              <a:gd name="T112" fmla="*/ 2397 w 6408"/>
              <a:gd name="T113" fmla="*/ 13567 h 13673"/>
              <a:gd name="T114" fmla="*/ 1714 w 6408"/>
              <a:gd name="T115" fmla="*/ 13659 h 13673"/>
              <a:gd name="T116" fmla="*/ 1021 w 6408"/>
              <a:gd name="T117" fmla="*/ 13664 h 13673"/>
              <a:gd name="T118" fmla="*/ 327 w 6408"/>
              <a:gd name="T119" fmla="*/ 13601 h 136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408" h="13673">
                <a:moveTo>
                  <a:pt x="32" y="13558"/>
                </a:moveTo>
                <a:lnTo>
                  <a:pt x="32" y="13558"/>
                </a:lnTo>
                <a:lnTo>
                  <a:pt x="41" y="13559"/>
                </a:lnTo>
                <a:lnTo>
                  <a:pt x="51" y="13559"/>
                </a:lnTo>
                <a:lnTo>
                  <a:pt x="60" y="13559"/>
                </a:lnTo>
                <a:lnTo>
                  <a:pt x="70" y="13559"/>
                </a:lnTo>
                <a:lnTo>
                  <a:pt x="89" y="13555"/>
                </a:lnTo>
                <a:lnTo>
                  <a:pt x="108" y="13550"/>
                </a:lnTo>
                <a:lnTo>
                  <a:pt x="127" y="13543"/>
                </a:lnTo>
                <a:lnTo>
                  <a:pt x="147" y="13533"/>
                </a:lnTo>
                <a:lnTo>
                  <a:pt x="167" y="13522"/>
                </a:lnTo>
                <a:lnTo>
                  <a:pt x="186" y="13509"/>
                </a:lnTo>
                <a:lnTo>
                  <a:pt x="206" y="13494"/>
                </a:lnTo>
                <a:lnTo>
                  <a:pt x="225" y="13477"/>
                </a:lnTo>
                <a:lnTo>
                  <a:pt x="243" y="13460"/>
                </a:lnTo>
                <a:lnTo>
                  <a:pt x="262" y="13442"/>
                </a:lnTo>
                <a:lnTo>
                  <a:pt x="280" y="13422"/>
                </a:lnTo>
                <a:lnTo>
                  <a:pt x="298" y="13402"/>
                </a:lnTo>
                <a:lnTo>
                  <a:pt x="316" y="13381"/>
                </a:lnTo>
                <a:lnTo>
                  <a:pt x="333" y="13359"/>
                </a:lnTo>
                <a:lnTo>
                  <a:pt x="351" y="13337"/>
                </a:lnTo>
                <a:lnTo>
                  <a:pt x="367" y="13314"/>
                </a:lnTo>
                <a:lnTo>
                  <a:pt x="398" y="13268"/>
                </a:lnTo>
                <a:lnTo>
                  <a:pt x="426" y="13222"/>
                </a:lnTo>
                <a:lnTo>
                  <a:pt x="451" y="13178"/>
                </a:lnTo>
                <a:lnTo>
                  <a:pt x="473" y="13136"/>
                </a:lnTo>
                <a:lnTo>
                  <a:pt x="492" y="13096"/>
                </a:lnTo>
                <a:lnTo>
                  <a:pt x="506" y="13062"/>
                </a:lnTo>
                <a:lnTo>
                  <a:pt x="517" y="13033"/>
                </a:lnTo>
                <a:lnTo>
                  <a:pt x="517" y="13033"/>
                </a:lnTo>
                <a:lnTo>
                  <a:pt x="524" y="13010"/>
                </a:lnTo>
                <a:lnTo>
                  <a:pt x="531" y="12986"/>
                </a:lnTo>
                <a:lnTo>
                  <a:pt x="536" y="12962"/>
                </a:lnTo>
                <a:lnTo>
                  <a:pt x="541" y="12937"/>
                </a:lnTo>
                <a:lnTo>
                  <a:pt x="546" y="12913"/>
                </a:lnTo>
                <a:lnTo>
                  <a:pt x="550" y="12890"/>
                </a:lnTo>
                <a:lnTo>
                  <a:pt x="555" y="12842"/>
                </a:lnTo>
                <a:lnTo>
                  <a:pt x="559" y="12794"/>
                </a:lnTo>
                <a:lnTo>
                  <a:pt x="560" y="12745"/>
                </a:lnTo>
                <a:lnTo>
                  <a:pt x="560" y="12697"/>
                </a:lnTo>
                <a:lnTo>
                  <a:pt x="557" y="12649"/>
                </a:lnTo>
                <a:lnTo>
                  <a:pt x="552" y="12601"/>
                </a:lnTo>
                <a:lnTo>
                  <a:pt x="546" y="12552"/>
                </a:lnTo>
                <a:lnTo>
                  <a:pt x="538" y="12503"/>
                </a:lnTo>
                <a:lnTo>
                  <a:pt x="529" y="12455"/>
                </a:lnTo>
                <a:lnTo>
                  <a:pt x="518" y="12407"/>
                </a:lnTo>
                <a:lnTo>
                  <a:pt x="505" y="12359"/>
                </a:lnTo>
                <a:lnTo>
                  <a:pt x="492" y="12311"/>
                </a:lnTo>
                <a:lnTo>
                  <a:pt x="478" y="12263"/>
                </a:lnTo>
                <a:lnTo>
                  <a:pt x="462" y="12215"/>
                </a:lnTo>
                <a:lnTo>
                  <a:pt x="446" y="12167"/>
                </a:lnTo>
                <a:lnTo>
                  <a:pt x="430" y="12120"/>
                </a:lnTo>
                <a:lnTo>
                  <a:pt x="412" y="12073"/>
                </a:lnTo>
                <a:lnTo>
                  <a:pt x="377" y="11978"/>
                </a:lnTo>
                <a:lnTo>
                  <a:pt x="340" y="11886"/>
                </a:lnTo>
                <a:lnTo>
                  <a:pt x="265" y="11703"/>
                </a:lnTo>
                <a:lnTo>
                  <a:pt x="230" y="11613"/>
                </a:lnTo>
                <a:lnTo>
                  <a:pt x="214" y="11570"/>
                </a:lnTo>
                <a:lnTo>
                  <a:pt x="198" y="11526"/>
                </a:lnTo>
                <a:lnTo>
                  <a:pt x="198" y="11526"/>
                </a:lnTo>
                <a:lnTo>
                  <a:pt x="183" y="11481"/>
                </a:lnTo>
                <a:lnTo>
                  <a:pt x="168" y="11436"/>
                </a:lnTo>
                <a:lnTo>
                  <a:pt x="153" y="11391"/>
                </a:lnTo>
                <a:lnTo>
                  <a:pt x="140" y="11345"/>
                </a:lnTo>
                <a:lnTo>
                  <a:pt x="128" y="11298"/>
                </a:lnTo>
                <a:lnTo>
                  <a:pt x="116" y="11252"/>
                </a:lnTo>
                <a:lnTo>
                  <a:pt x="105" y="11206"/>
                </a:lnTo>
                <a:lnTo>
                  <a:pt x="94" y="11159"/>
                </a:lnTo>
                <a:lnTo>
                  <a:pt x="84" y="11111"/>
                </a:lnTo>
                <a:lnTo>
                  <a:pt x="75" y="11064"/>
                </a:lnTo>
                <a:lnTo>
                  <a:pt x="66" y="11017"/>
                </a:lnTo>
                <a:lnTo>
                  <a:pt x="58" y="10969"/>
                </a:lnTo>
                <a:lnTo>
                  <a:pt x="44" y="10874"/>
                </a:lnTo>
                <a:lnTo>
                  <a:pt x="32" y="10777"/>
                </a:lnTo>
                <a:lnTo>
                  <a:pt x="22" y="10681"/>
                </a:lnTo>
                <a:lnTo>
                  <a:pt x="14" y="10584"/>
                </a:lnTo>
                <a:lnTo>
                  <a:pt x="8" y="10488"/>
                </a:lnTo>
                <a:lnTo>
                  <a:pt x="3" y="10391"/>
                </a:lnTo>
                <a:lnTo>
                  <a:pt x="1" y="10295"/>
                </a:lnTo>
                <a:lnTo>
                  <a:pt x="0" y="10199"/>
                </a:lnTo>
                <a:lnTo>
                  <a:pt x="1" y="10104"/>
                </a:lnTo>
                <a:lnTo>
                  <a:pt x="3" y="10009"/>
                </a:lnTo>
                <a:lnTo>
                  <a:pt x="3" y="10009"/>
                </a:lnTo>
                <a:lnTo>
                  <a:pt x="7" y="9911"/>
                </a:lnTo>
                <a:lnTo>
                  <a:pt x="14" y="9811"/>
                </a:lnTo>
                <a:lnTo>
                  <a:pt x="22" y="9713"/>
                </a:lnTo>
                <a:lnTo>
                  <a:pt x="33" y="9614"/>
                </a:lnTo>
                <a:lnTo>
                  <a:pt x="45" y="9516"/>
                </a:lnTo>
                <a:lnTo>
                  <a:pt x="60" y="9418"/>
                </a:lnTo>
                <a:lnTo>
                  <a:pt x="77" y="9321"/>
                </a:lnTo>
                <a:lnTo>
                  <a:pt x="96" y="9224"/>
                </a:lnTo>
                <a:lnTo>
                  <a:pt x="117" y="9127"/>
                </a:lnTo>
                <a:lnTo>
                  <a:pt x="140" y="9032"/>
                </a:lnTo>
                <a:lnTo>
                  <a:pt x="167" y="8936"/>
                </a:lnTo>
                <a:lnTo>
                  <a:pt x="194" y="8842"/>
                </a:lnTo>
                <a:lnTo>
                  <a:pt x="224" y="8748"/>
                </a:lnTo>
                <a:lnTo>
                  <a:pt x="255" y="8656"/>
                </a:lnTo>
                <a:lnTo>
                  <a:pt x="289" y="8563"/>
                </a:lnTo>
                <a:lnTo>
                  <a:pt x="325" y="8472"/>
                </a:lnTo>
                <a:lnTo>
                  <a:pt x="364" y="8381"/>
                </a:lnTo>
                <a:lnTo>
                  <a:pt x="404" y="8292"/>
                </a:lnTo>
                <a:lnTo>
                  <a:pt x="446" y="8203"/>
                </a:lnTo>
                <a:lnTo>
                  <a:pt x="490" y="8116"/>
                </a:lnTo>
                <a:lnTo>
                  <a:pt x="538" y="8029"/>
                </a:lnTo>
                <a:lnTo>
                  <a:pt x="562" y="7986"/>
                </a:lnTo>
                <a:lnTo>
                  <a:pt x="586" y="7944"/>
                </a:lnTo>
                <a:lnTo>
                  <a:pt x="612" y="7901"/>
                </a:lnTo>
                <a:lnTo>
                  <a:pt x="637" y="7860"/>
                </a:lnTo>
                <a:lnTo>
                  <a:pt x="663" y="7818"/>
                </a:lnTo>
                <a:lnTo>
                  <a:pt x="690" y="7777"/>
                </a:lnTo>
                <a:lnTo>
                  <a:pt x="718" y="7737"/>
                </a:lnTo>
                <a:lnTo>
                  <a:pt x="746" y="7695"/>
                </a:lnTo>
                <a:lnTo>
                  <a:pt x="774" y="7655"/>
                </a:lnTo>
                <a:lnTo>
                  <a:pt x="803" y="7615"/>
                </a:lnTo>
                <a:lnTo>
                  <a:pt x="832" y="7576"/>
                </a:lnTo>
                <a:lnTo>
                  <a:pt x="862" y="7536"/>
                </a:lnTo>
                <a:lnTo>
                  <a:pt x="893" y="7497"/>
                </a:lnTo>
                <a:lnTo>
                  <a:pt x="924" y="7459"/>
                </a:lnTo>
                <a:lnTo>
                  <a:pt x="956" y="7421"/>
                </a:lnTo>
                <a:lnTo>
                  <a:pt x="988" y="7384"/>
                </a:lnTo>
                <a:lnTo>
                  <a:pt x="1020" y="7346"/>
                </a:lnTo>
                <a:lnTo>
                  <a:pt x="1054" y="7309"/>
                </a:lnTo>
                <a:lnTo>
                  <a:pt x="1088" y="7272"/>
                </a:lnTo>
                <a:lnTo>
                  <a:pt x="1122" y="7237"/>
                </a:lnTo>
                <a:lnTo>
                  <a:pt x="1156" y="7201"/>
                </a:lnTo>
                <a:lnTo>
                  <a:pt x="1192" y="7165"/>
                </a:lnTo>
                <a:lnTo>
                  <a:pt x="1192" y="7165"/>
                </a:lnTo>
                <a:lnTo>
                  <a:pt x="1354" y="7005"/>
                </a:lnTo>
                <a:lnTo>
                  <a:pt x="1517" y="6847"/>
                </a:lnTo>
                <a:lnTo>
                  <a:pt x="1680" y="6688"/>
                </a:lnTo>
                <a:lnTo>
                  <a:pt x="1842" y="6529"/>
                </a:lnTo>
                <a:lnTo>
                  <a:pt x="2003" y="6369"/>
                </a:lnTo>
                <a:lnTo>
                  <a:pt x="2082" y="6288"/>
                </a:lnTo>
                <a:lnTo>
                  <a:pt x="2162" y="6208"/>
                </a:lnTo>
                <a:lnTo>
                  <a:pt x="2240" y="6127"/>
                </a:lnTo>
                <a:lnTo>
                  <a:pt x="2318" y="6044"/>
                </a:lnTo>
                <a:lnTo>
                  <a:pt x="2394" y="5962"/>
                </a:lnTo>
                <a:lnTo>
                  <a:pt x="2471" y="5879"/>
                </a:lnTo>
                <a:lnTo>
                  <a:pt x="2546" y="5796"/>
                </a:lnTo>
                <a:lnTo>
                  <a:pt x="2619" y="5711"/>
                </a:lnTo>
                <a:lnTo>
                  <a:pt x="2693" y="5626"/>
                </a:lnTo>
                <a:lnTo>
                  <a:pt x="2764" y="5540"/>
                </a:lnTo>
                <a:lnTo>
                  <a:pt x="2835" y="5453"/>
                </a:lnTo>
                <a:lnTo>
                  <a:pt x="2904" y="5365"/>
                </a:lnTo>
                <a:lnTo>
                  <a:pt x="2971" y="5276"/>
                </a:lnTo>
                <a:lnTo>
                  <a:pt x="3038" y="5185"/>
                </a:lnTo>
                <a:lnTo>
                  <a:pt x="3102" y="5095"/>
                </a:lnTo>
                <a:lnTo>
                  <a:pt x="3166" y="5002"/>
                </a:lnTo>
                <a:lnTo>
                  <a:pt x="3226" y="4908"/>
                </a:lnTo>
                <a:lnTo>
                  <a:pt x="3286" y="4813"/>
                </a:lnTo>
                <a:lnTo>
                  <a:pt x="3344" y="4717"/>
                </a:lnTo>
                <a:lnTo>
                  <a:pt x="3372" y="4667"/>
                </a:lnTo>
                <a:lnTo>
                  <a:pt x="3399" y="4619"/>
                </a:lnTo>
                <a:lnTo>
                  <a:pt x="3426" y="4569"/>
                </a:lnTo>
                <a:lnTo>
                  <a:pt x="3452" y="4520"/>
                </a:lnTo>
                <a:lnTo>
                  <a:pt x="3478" y="4469"/>
                </a:lnTo>
                <a:lnTo>
                  <a:pt x="3504" y="4418"/>
                </a:lnTo>
                <a:lnTo>
                  <a:pt x="3529" y="4367"/>
                </a:lnTo>
                <a:lnTo>
                  <a:pt x="3554" y="4316"/>
                </a:lnTo>
                <a:lnTo>
                  <a:pt x="3577" y="4263"/>
                </a:lnTo>
                <a:lnTo>
                  <a:pt x="3600" y="4211"/>
                </a:lnTo>
                <a:lnTo>
                  <a:pt x="3623" y="4159"/>
                </a:lnTo>
                <a:lnTo>
                  <a:pt x="3645" y="4105"/>
                </a:lnTo>
                <a:lnTo>
                  <a:pt x="3666" y="4051"/>
                </a:lnTo>
                <a:lnTo>
                  <a:pt x="3688" y="3997"/>
                </a:lnTo>
                <a:lnTo>
                  <a:pt x="3708" y="3942"/>
                </a:lnTo>
                <a:lnTo>
                  <a:pt x="3727" y="3887"/>
                </a:lnTo>
                <a:lnTo>
                  <a:pt x="3746" y="3832"/>
                </a:lnTo>
                <a:lnTo>
                  <a:pt x="3764" y="3776"/>
                </a:lnTo>
                <a:lnTo>
                  <a:pt x="3782" y="3719"/>
                </a:lnTo>
                <a:lnTo>
                  <a:pt x="3799" y="3662"/>
                </a:lnTo>
                <a:lnTo>
                  <a:pt x="3815" y="3605"/>
                </a:lnTo>
                <a:lnTo>
                  <a:pt x="3830" y="3546"/>
                </a:lnTo>
                <a:lnTo>
                  <a:pt x="3845" y="3488"/>
                </a:lnTo>
                <a:lnTo>
                  <a:pt x="3860" y="3429"/>
                </a:lnTo>
                <a:lnTo>
                  <a:pt x="3874" y="3368"/>
                </a:lnTo>
                <a:lnTo>
                  <a:pt x="3886" y="3308"/>
                </a:lnTo>
                <a:lnTo>
                  <a:pt x="3898" y="3248"/>
                </a:lnTo>
                <a:lnTo>
                  <a:pt x="3909" y="3186"/>
                </a:lnTo>
                <a:lnTo>
                  <a:pt x="3920" y="3124"/>
                </a:lnTo>
                <a:lnTo>
                  <a:pt x="3930" y="3062"/>
                </a:lnTo>
                <a:lnTo>
                  <a:pt x="3938" y="2998"/>
                </a:lnTo>
                <a:lnTo>
                  <a:pt x="3947" y="2935"/>
                </a:lnTo>
                <a:lnTo>
                  <a:pt x="3954" y="2870"/>
                </a:lnTo>
                <a:lnTo>
                  <a:pt x="3960" y="2805"/>
                </a:lnTo>
                <a:lnTo>
                  <a:pt x="3966" y="2740"/>
                </a:lnTo>
                <a:lnTo>
                  <a:pt x="3971" y="2673"/>
                </a:lnTo>
                <a:lnTo>
                  <a:pt x="3975" y="2607"/>
                </a:lnTo>
                <a:lnTo>
                  <a:pt x="3978" y="2540"/>
                </a:lnTo>
                <a:lnTo>
                  <a:pt x="3981" y="2471"/>
                </a:lnTo>
                <a:lnTo>
                  <a:pt x="3982" y="2403"/>
                </a:lnTo>
                <a:lnTo>
                  <a:pt x="3983" y="2334"/>
                </a:lnTo>
                <a:lnTo>
                  <a:pt x="3983" y="2263"/>
                </a:lnTo>
                <a:lnTo>
                  <a:pt x="3982" y="2193"/>
                </a:lnTo>
                <a:lnTo>
                  <a:pt x="3980" y="2121"/>
                </a:lnTo>
                <a:lnTo>
                  <a:pt x="3977" y="2049"/>
                </a:lnTo>
                <a:lnTo>
                  <a:pt x="3973" y="1976"/>
                </a:lnTo>
                <a:lnTo>
                  <a:pt x="3968" y="1902"/>
                </a:lnTo>
                <a:lnTo>
                  <a:pt x="3963" y="1828"/>
                </a:lnTo>
                <a:lnTo>
                  <a:pt x="3956" y="1753"/>
                </a:lnTo>
                <a:lnTo>
                  <a:pt x="3948" y="1678"/>
                </a:lnTo>
                <a:lnTo>
                  <a:pt x="3940" y="1601"/>
                </a:lnTo>
                <a:lnTo>
                  <a:pt x="3930" y="1524"/>
                </a:lnTo>
                <a:lnTo>
                  <a:pt x="3920" y="1446"/>
                </a:lnTo>
                <a:lnTo>
                  <a:pt x="3909" y="1367"/>
                </a:lnTo>
                <a:lnTo>
                  <a:pt x="3896" y="1288"/>
                </a:lnTo>
                <a:lnTo>
                  <a:pt x="3883" y="1207"/>
                </a:lnTo>
                <a:lnTo>
                  <a:pt x="3868" y="1127"/>
                </a:lnTo>
                <a:lnTo>
                  <a:pt x="3852" y="1044"/>
                </a:lnTo>
                <a:lnTo>
                  <a:pt x="3835" y="962"/>
                </a:lnTo>
                <a:lnTo>
                  <a:pt x="3817" y="878"/>
                </a:lnTo>
                <a:lnTo>
                  <a:pt x="3799" y="795"/>
                </a:lnTo>
                <a:lnTo>
                  <a:pt x="3779" y="709"/>
                </a:lnTo>
                <a:lnTo>
                  <a:pt x="3758" y="624"/>
                </a:lnTo>
                <a:lnTo>
                  <a:pt x="3736" y="538"/>
                </a:lnTo>
                <a:lnTo>
                  <a:pt x="3713" y="450"/>
                </a:lnTo>
                <a:lnTo>
                  <a:pt x="3689" y="362"/>
                </a:lnTo>
                <a:lnTo>
                  <a:pt x="3663" y="272"/>
                </a:lnTo>
                <a:lnTo>
                  <a:pt x="3637" y="183"/>
                </a:lnTo>
                <a:lnTo>
                  <a:pt x="3609" y="91"/>
                </a:lnTo>
                <a:lnTo>
                  <a:pt x="3581" y="0"/>
                </a:lnTo>
                <a:lnTo>
                  <a:pt x="3581" y="0"/>
                </a:lnTo>
                <a:lnTo>
                  <a:pt x="3586" y="13"/>
                </a:lnTo>
                <a:lnTo>
                  <a:pt x="3591" y="26"/>
                </a:lnTo>
                <a:lnTo>
                  <a:pt x="3599" y="39"/>
                </a:lnTo>
                <a:lnTo>
                  <a:pt x="3607" y="53"/>
                </a:lnTo>
                <a:lnTo>
                  <a:pt x="3616" y="67"/>
                </a:lnTo>
                <a:lnTo>
                  <a:pt x="3626" y="81"/>
                </a:lnTo>
                <a:lnTo>
                  <a:pt x="3649" y="110"/>
                </a:lnTo>
                <a:lnTo>
                  <a:pt x="3674" y="140"/>
                </a:lnTo>
                <a:lnTo>
                  <a:pt x="3703" y="169"/>
                </a:lnTo>
                <a:lnTo>
                  <a:pt x="3733" y="200"/>
                </a:lnTo>
                <a:lnTo>
                  <a:pt x="3764" y="230"/>
                </a:lnTo>
                <a:lnTo>
                  <a:pt x="3827" y="288"/>
                </a:lnTo>
                <a:lnTo>
                  <a:pt x="3888" y="344"/>
                </a:lnTo>
                <a:lnTo>
                  <a:pt x="3916" y="371"/>
                </a:lnTo>
                <a:lnTo>
                  <a:pt x="3941" y="395"/>
                </a:lnTo>
                <a:lnTo>
                  <a:pt x="3964" y="419"/>
                </a:lnTo>
                <a:lnTo>
                  <a:pt x="3983" y="440"/>
                </a:lnTo>
                <a:lnTo>
                  <a:pt x="3983" y="440"/>
                </a:lnTo>
                <a:lnTo>
                  <a:pt x="4050" y="520"/>
                </a:lnTo>
                <a:lnTo>
                  <a:pt x="4114" y="601"/>
                </a:lnTo>
                <a:lnTo>
                  <a:pt x="4178" y="682"/>
                </a:lnTo>
                <a:lnTo>
                  <a:pt x="4242" y="765"/>
                </a:lnTo>
                <a:lnTo>
                  <a:pt x="4304" y="847"/>
                </a:lnTo>
                <a:lnTo>
                  <a:pt x="4365" y="931"/>
                </a:lnTo>
                <a:lnTo>
                  <a:pt x="4426" y="1015"/>
                </a:lnTo>
                <a:lnTo>
                  <a:pt x="4485" y="1101"/>
                </a:lnTo>
                <a:lnTo>
                  <a:pt x="4544" y="1186"/>
                </a:lnTo>
                <a:lnTo>
                  <a:pt x="4602" y="1273"/>
                </a:lnTo>
                <a:lnTo>
                  <a:pt x="4659" y="1359"/>
                </a:lnTo>
                <a:lnTo>
                  <a:pt x="4714" y="1447"/>
                </a:lnTo>
                <a:lnTo>
                  <a:pt x="4770" y="1534"/>
                </a:lnTo>
                <a:lnTo>
                  <a:pt x="4824" y="1623"/>
                </a:lnTo>
                <a:lnTo>
                  <a:pt x="4877" y="1711"/>
                </a:lnTo>
                <a:lnTo>
                  <a:pt x="4930" y="1801"/>
                </a:lnTo>
                <a:lnTo>
                  <a:pt x="4930" y="1801"/>
                </a:lnTo>
                <a:lnTo>
                  <a:pt x="4996" y="1917"/>
                </a:lnTo>
                <a:lnTo>
                  <a:pt x="5061" y="2034"/>
                </a:lnTo>
                <a:lnTo>
                  <a:pt x="5125" y="2152"/>
                </a:lnTo>
                <a:lnTo>
                  <a:pt x="5187" y="2271"/>
                </a:lnTo>
                <a:lnTo>
                  <a:pt x="5248" y="2391"/>
                </a:lnTo>
                <a:lnTo>
                  <a:pt x="5308" y="2512"/>
                </a:lnTo>
                <a:lnTo>
                  <a:pt x="5365" y="2634"/>
                </a:lnTo>
                <a:lnTo>
                  <a:pt x="5422" y="2757"/>
                </a:lnTo>
                <a:lnTo>
                  <a:pt x="5478" y="2881"/>
                </a:lnTo>
                <a:lnTo>
                  <a:pt x="5531" y="3005"/>
                </a:lnTo>
                <a:lnTo>
                  <a:pt x="5583" y="3131"/>
                </a:lnTo>
                <a:lnTo>
                  <a:pt x="5635" y="3257"/>
                </a:lnTo>
                <a:lnTo>
                  <a:pt x="5684" y="3384"/>
                </a:lnTo>
                <a:lnTo>
                  <a:pt x="5731" y="3512"/>
                </a:lnTo>
                <a:lnTo>
                  <a:pt x="5777" y="3641"/>
                </a:lnTo>
                <a:lnTo>
                  <a:pt x="5823" y="3769"/>
                </a:lnTo>
                <a:lnTo>
                  <a:pt x="5866" y="3899"/>
                </a:lnTo>
                <a:lnTo>
                  <a:pt x="5907" y="4030"/>
                </a:lnTo>
                <a:lnTo>
                  <a:pt x="5947" y="4161"/>
                </a:lnTo>
                <a:lnTo>
                  <a:pt x="5986" y="4292"/>
                </a:lnTo>
                <a:lnTo>
                  <a:pt x="6023" y="4425"/>
                </a:lnTo>
                <a:lnTo>
                  <a:pt x="6058" y="4558"/>
                </a:lnTo>
                <a:lnTo>
                  <a:pt x="6092" y="4691"/>
                </a:lnTo>
                <a:lnTo>
                  <a:pt x="6124" y="4824"/>
                </a:lnTo>
                <a:lnTo>
                  <a:pt x="6155" y="4959"/>
                </a:lnTo>
                <a:lnTo>
                  <a:pt x="6184" y="5093"/>
                </a:lnTo>
                <a:lnTo>
                  <a:pt x="6211" y="5228"/>
                </a:lnTo>
                <a:lnTo>
                  <a:pt x="6236" y="5363"/>
                </a:lnTo>
                <a:lnTo>
                  <a:pt x="6260" y="5499"/>
                </a:lnTo>
                <a:lnTo>
                  <a:pt x="6281" y="5635"/>
                </a:lnTo>
                <a:lnTo>
                  <a:pt x="6302" y="5771"/>
                </a:lnTo>
                <a:lnTo>
                  <a:pt x="6321" y="5906"/>
                </a:lnTo>
                <a:lnTo>
                  <a:pt x="6338" y="6043"/>
                </a:lnTo>
                <a:lnTo>
                  <a:pt x="6353" y="6180"/>
                </a:lnTo>
                <a:lnTo>
                  <a:pt x="6366" y="6317"/>
                </a:lnTo>
                <a:lnTo>
                  <a:pt x="6378" y="6453"/>
                </a:lnTo>
                <a:lnTo>
                  <a:pt x="6387" y="6590"/>
                </a:lnTo>
                <a:lnTo>
                  <a:pt x="6395" y="6728"/>
                </a:lnTo>
                <a:lnTo>
                  <a:pt x="6401" y="6865"/>
                </a:lnTo>
                <a:lnTo>
                  <a:pt x="6405" y="7001"/>
                </a:lnTo>
                <a:lnTo>
                  <a:pt x="6408" y="7138"/>
                </a:lnTo>
                <a:lnTo>
                  <a:pt x="6408" y="7276"/>
                </a:lnTo>
                <a:lnTo>
                  <a:pt x="6407" y="7413"/>
                </a:lnTo>
                <a:lnTo>
                  <a:pt x="6404" y="7549"/>
                </a:lnTo>
                <a:lnTo>
                  <a:pt x="6399" y="7685"/>
                </a:lnTo>
                <a:lnTo>
                  <a:pt x="6392" y="7822"/>
                </a:lnTo>
                <a:lnTo>
                  <a:pt x="6383" y="7958"/>
                </a:lnTo>
                <a:lnTo>
                  <a:pt x="6372" y="8095"/>
                </a:lnTo>
                <a:lnTo>
                  <a:pt x="6359" y="8229"/>
                </a:lnTo>
                <a:lnTo>
                  <a:pt x="6344" y="8365"/>
                </a:lnTo>
                <a:lnTo>
                  <a:pt x="6328" y="8500"/>
                </a:lnTo>
                <a:lnTo>
                  <a:pt x="6308" y="8635"/>
                </a:lnTo>
                <a:lnTo>
                  <a:pt x="6287" y="8769"/>
                </a:lnTo>
                <a:lnTo>
                  <a:pt x="6264" y="8903"/>
                </a:lnTo>
                <a:lnTo>
                  <a:pt x="6240" y="9037"/>
                </a:lnTo>
                <a:lnTo>
                  <a:pt x="6213" y="9169"/>
                </a:lnTo>
                <a:lnTo>
                  <a:pt x="6184" y="9302"/>
                </a:lnTo>
                <a:lnTo>
                  <a:pt x="6153" y="9434"/>
                </a:lnTo>
                <a:lnTo>
                  <a:pt x="6119" y="9566"/>
                </a:lnTo>
                <a:lnTo>
                  <a:pt x="6084" y="9696"/>
                </a:lnTo>
                <a:lnTo>
                  <a:pt x="6047" y="9826"/>
                </a:lnTo>
                <a:lnTo>
                  <a:pt x="6008" y="9956"/>
                </a:lnTo>
                <a:lnTo>
                  <a:pt x="5966" y="10085"/>
                </a:lnTo>
                <a:lnTo>
                  <a:pt x="5922" y="10213"/>
                </a:lnTo>
                <a:lnTo>
                  <a:pt x="5922" y="10213"/>
                </a:lnTo>
                <a:lnTo>
                  <a:pt x="5899" y="10277"/>
                </a:lnTo>
                <a:lnTo>
                  <a:pt x="5876" y="10340"/>
                </a:lnTo>
                <a:lnTo>
                  <a:pt x="5852" y="10403"/>
                </a:lnTo>
                <a:lnTo>
                  <a:pt x="5828" y="10467"/>
                </a:lnTo>
                <a:lnTo>
                  <a:pt x="5802" y="10530"/>
                </a:lnTo>
                <a:lnTo>
                  <a:pt x="5775" y="10592"/>
                </a:lnTo>
                <a:lnTo>
                  <a:pt x="5749" y="10654"/>
                </a:lnTo>
                <a:lnTo>
                  <a:pt x="5722" y="10716"/>
                </a:lnTo>
                <a:lnTo>
                  <a:pt x="5694" y="10777"/>
                </a:lnTo>
                <a:lnTo>
                  <a:pt x="5665" y="10839"/>
                </a:lnTo>
                <a:lnTo>
                  <a:pt x="5636" y="10899"/>
                </a:lnTo>
                <a:lnTo>
                  <a:pt x="5605" y="10959"/>
                </a:lnTo>
                <a:lnTo>
                  <a:pt x="5575" y="11019"/>
                </a:lnTo>
                <a:lnTo>
                  <a:pt x="5543" y="11078"/>
                </a:lnTo>
                <a:lnTo>
                  <a:pt x="5512" y="11137"/>
                </a:lnTo>
                <a:lnTo>
                  <a:pt x="5479" y="11196"/>
                </a:lnTo>
                <a:lnTo>
                  <a:pt x="5446" y="11254"/>
                </a:lnTo>
                <a:lnTo>
                  <a:pt x="5411" y="11312"/>
                </a:lnTo>
                <a:lnTo>
                  <a:pt x="5377" y="11370"/>
                </a:lnTo>
                <a:lnTo>
                  <a:pt x="5342" y="11426"/>
                </a:lnTo>
                <a:lnTo>
                  <a:pt x="5306" y="11482"/>
                </a:lnTo>
                <a:lnTo>
                  <a:pt x="5270" y="11539"/>
                </a:lnTo>
                <a:lnTo>
                  <a:pt x="5232" y="11594"/>
                </a:lnTo>
                <a:lnTo>
                  <a:pt x="5195" y="11649"/>
                </a:lnTo>
                <a:lnTo>
                  <a:pt x="5156" y="11704"/>
                </a:lnTo>
                <a:lnTo>
                  <a:pt x="5117" y="11758"/>
                </a:lnTo>
                <a:lnTo>
                  <a:pt x="5077" y="11811"/>
                </a:lnTo>
                <a:lnTo>
                  <a:pt x="5037" y="11863"/>
                </a:lnTo>
                <a:lnTo>
                  <a:pt x="4996" y="11916"/>
                </a:lnTo>
                <a:lnTo>
                  <a:pt x="4955" y="11968"/>
                </a:lnTo>
                <a:lnTo>
                  <a:pt x="4911" y="12019"/>
                </a:lnTo>
                <a:lnTo>
                  <a:pt x="4869" y="12070"/>
                </a:lnTo>
                <a:lnTo>
                  <a:pt x="4825" y="12120"/>
                </a:lnTo>
                <a:lnTo>
                  <a:pt x="4781" y="12169"/>
                </a:lnTo>
                <a:lnTo>
                  <a:pt x="4736" y="12217"/>
                </a:lnTo>
                <a:lnTo>
                  <a:pt x="4690" y="12266"/>
                </a:lnTo>
                <a:lnTo>
                  <a:pt x="4645" y="12314"/>
                </a:lnTo>
                <a:lnTo>
                  <a:pt x="4598" y="12360"/>
                </a:lnTo>
                <a:lnTo>
                  <a:pt x="4550" y="12407"/>
                </a:lnTo>
                <a:lnTo>
                  <a:pt x="4502" y="12453"/>
                </a:lnTo>
                <a:lnTo>
                  <a:pt x="4454" y="12498"/>
                </a:lnTo>
                <a:lnTo>
                  <a:pt x="4404" y="12542"/>
                </a:lnTo>
                <a:lnTo>
                  <a:pt x="4354" y="12585"/>
                </a:lnTo>
                <a:lnTo>
                  <a:pt x="4303" y="12629"/>
                </a:lnTo>
                <a:lnTo>
                  <a:pt x="4252" y="12671"/>
                </a:lnTo>
                <a:lnTo>
                  <a:pt x="4200" y="12713"/>
                </a:lnTo>
                <a:lnTo>
                  <a:pt x="4148" y="12753"/>
                </a:lnTo>
                <a:lnTo>
                  <a:pt x="4095" y="12794"/>
                </a:lnTo>
                <a:lnTo>
                  <a:pt x="4041" y="12834"/>
                </a:lnTo>
                <a:lnTo>
                  <a:pt x="3986" y="12872"/>
                </a:lnTo>
                <a:lnTo>
                  <a:pt x="3931" y="12910"/>
                </a:lnTo>
                <a:lnTo>
                  <a:pt x="3876" y="12947"/>
                </a:lnTo>
                <a:lnTo>
                  <a:pt x="3819" y="12984"/>
                </a:lnTo>
                <a:lnTo>
                  <a:pt x="3762" y="13019"/>
                </a:lnTo>
                <a:lnTo>
                  <a:pt x="3705" y="13054"/>
                </a:lnTo>
                <a:lnTo>
                  <a:pt x="3646" y="13088"/>
                </a:lnTo>
                <a:lnTo>
                  <a:pt x="3588" y="13121"/>
                </a:lnTo>
                <a:lnTo>
                  <a:pt x="3528" y="13154"/>
                </a:lnTo>
                <a:lnTo>
                  <a:pt x="3468" y="13186"/>
                </a:lnTo>
                <a:lnTo>
                  <a:pt x="3407" y="13216"/>
                </a:lnTo>
                <a:lnTo>
                  <a:pt x="3346" y="13246"/>
                </a:lnTo>
                <a:lnTo>
                  <a:pt x="3284" y="13275"/>
                </a:lnTo>
                <a:lnTo>
                  <a:pt x="3221" y="13303"/>
                </a:lnTo>
                <a:lnTo>
                  <a:pt x="3158" y="13331"/>
                </a:lnTo>
                <a:lnTo>
                  <a:pt x="3158" y="13331"/>
                </a:lnTo>
                <a:lnTo>
                  <a:pt x="3111" y="13350"/>
                </a:lnTo>
                <a:lnTo>
                  <a:pt x="3064" y="13369"/>
                </a:lnTo>
                <a:lnTo>
                  <a:pt x="3018" y="13387"/>
                </a:lnTo>
                <a:lnTo>
                  <a:pt x="2970" y="13404"/>
                </a:lnTo>
                <a:lnTo>
                  <a:pt x="2923" y="13421"/>
                </a:lnTo>
                <a:lnTo>
                  <a:pt x="2876" y="13437"/>
                </a:lnTo>
                <a:lnTo>
                  <a:pt x="2829" y="13453"/>
                </a:lnTo>
                <a:lnTo>
                  <a:pt x="2781" y="13468"/>
                </a:lnTo>
                <a:lnTo>
                  <a:pt x="2686" y="13497"/>
                </a:lnTo>
                <a:lnTo>
                  <a:pt x="2590" y="13523"/>
                </a:lnTo>
                <a:lnTo>
                  <a:pt x="2494" y="13546"/>
                </a:lnTo>
                <a:lnTo>
                  <a:pt x="2397" y="13567"/>
                </a:lnTo>
                <a:lnTo>
                  <a:pt x="2301" y="13587"/>
                </a:lnTo>
                <a:lnTo>
                  <a:pt x="2203" y="13604"/>
                </a:lnTo>
                <a:lnTo>
                  <a:pt x="2107" y="13619"/>
                </a:lnTo>
                <a:lnTo>
                  <a:pt x="2008" y="13632"/>
                </a:lnTo>
                <a:lnTo>
                  <a:pt x="1910" y="13643"/>
                </a:lnTo>
                <a:lnTo>
                  <a:pt x="1812" y="13652"/>
                </a:lnTo>
                <a:lnTo>
                  <a:pt x="1714" y="13659"/>
                </a:lnTo>
                <a:lnTo>
                  <a:pt x="1616" y="13665"/>
                </a:lnTo>
                <a:lnTo>
                  <a:pt x="1516" y="13669"/>
                </a:lnTo>
                <a:lnTo>
                  <a:pt x="1418" y="13672"/>
                </a:lnTo>
                <a:lnTo>
                  <a:pt x="1319" y="13673"/>
                </a:lnTo>
                <a:lnTo>
                  <a:pt x="1220" y="13672"/>
                </a:lnTo>
                <a:lnTo>
                  <a:pt x="1121" y="13668"/>
                </a:lnTo>
                <a:lnTo>
                  <a:pt x="1021" y="13664"/>
                </a:lnTo>
                <a:lnTo>
                  <a:pt x="922" y="13659"/>
                </a:lnTo>
                <a:lnTo>
                  <a:pt x="823" y="13652"/>
                </a:lnTo>
                <a:lnTo>
                  <a:pt x="724" y="13644"/>
                </a:lnTo>
                <a:lnTo>
                  <a:pt x="625" y="13635"/>
                </a:lnTo>
                <a:lnTo>
                  <a:pt x="526" y="13625"/>
                </a:lnTo>
                <a:lnTo>
                  <a:pt x="427" y="13614"/>
                </a:lnTo>
                <a:lnTo>
                  <a:pt x="327" y="13601"/>
                </a:lnTo>
                <a:lnTo>
                  <a:pt x="229" y="13588"/>
                </a:lnTo>
                <a:lnTo>
                  <a:pt x="130" y="13573"/>
                </a:lnTo>
                <a:lnTo>
                  <a:pt x="32" y="13558"/>
                </a:lnTo>
                <a:lnTo>
                  <a:pt x="32" y="13558"/>
                </a:lnTo>
                <a:close/>
              </a:path>
            </a:pathLst>
          </a:custGeom>
          <a:solidFill>
            <a:srgbClr val="D63A36"/>
          </a:solidFill>
          <a:ln>
            <a:noFill/>
          </a:ln>
          <a:effectLst>
            <a:outerShdw blurRad="127000" dist="38100" dir="13500000" algn="br" rotWithShape="0">
              <a:prstClr val="black">
                <a:alpha val="40000"/>
              </a:prstClr>
            </a:outerShdw>
          </a:effectLst>
        </p:spPr>
        <p:txBody>
          <a:bodyPr vert="horz" wrap="square" lIns="41564" tIns="20782" rIns="41564" bIns="20782" numCol="1" anchor="t" anchorCtr="0" compatLnSpc="1"/>
          <a:lstStyle/>
          <a:p>
            <a:endParaRPr lang="en-US" sz="820">
              <a:latin typeface="微软雅黑" panose="020B0503020204020204" pitchFamily="34" charset="-122"/>
              <a:ea typeface="微软雅黑" panose="020B0503020204020204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64" name="Freeform 63"/>
          <p:cNvSpPr/>
          <p:nvPr/>
        </p:nvSpPr>
        <p:spPr bwMode="auto">
          <a:xfrm>
            <a:off x="1985489" y="3491137"/>
            <a:ext cx="1690928" cy="711494"/>
          </a:xfrm>
          <a:custGeom>
            <a:avLst/>
            <a:gdLst>
              <a:gd name="T0" fmla="*/ 18 w 14013"/>
              <a:gd name="T1" fmla="*/ 1202 h 5897"/>
              <a:gd name="T2" fmla="*/ 131 w 14013"/>
              <a:gd name="T3" fmla="*/ 1311 h 5897"/>
              <a:gd name="T4" fmla="*/ 301 w 14013"/>
              <a:gd name="T5" fmla="*/ 1392 h 5897"/>
              <a:gd name="T6" fmla="*/ 608 w 14013"/>
              <a:gd name="T7" fmla="*/ 1466 h 5897"/>
              <a:gd name="T8" fmla="*/ 761 w 14013"/>
              <a:gd name="T9" fmla="*/ 1463 h 5897"/>
              <a:gd name="T10" fmla="*/ 1064 w 14013"/>
              <a:gd name="T11" fmla="*/ 1383 h 5897"/>
              <a:gd name="T12" fmla="*/ 1368 w 14013"/>
              <a:gd name="T13" fmla="*/ 1218 h 5897"/>
              <a:gd name="T14" fmla="*/ 1848 w 14013"/>
              <a:gd name="T15" fmla="*/ 859 h 5897"/>
              <a:gd name="T16" fmla="*/ 2117 w 14013"/>
              <a:gd name="T17" fmla="*/ 666 h 5897"/>
              <a:gd name="T18" fmla="*/ 2409 w 14013"/>
              <a:gd name="T19" fmla="*/ 500 h 5897"/>
              <a:gd name="T20" fmla="*/ 2945 w 14013"/>
              <a:gd name="T21" fmla="*/ 276 h 5897"/>
              <a:gd name="T22" fmla="*/ 3500 w 14013"/>
              <a:gd name="T23" fmla="*/ 116 h 5897"/>
              <a:gd name="T24" fmla="*/ 4184 w 14013"/>
              <a:gd name="T25" fmla="*/ 12 h 5897"/>
              <a:gd name="T26" fmla="*/ 4873 w 14013"/>
              <a:gd name="T27" fmla="*/ 15 h 5897"/>
              <a:gd name="T28" fmla="*/ 5502 w 14013"/>
              <a:gd name="T29" fmla="*/ 118 h 5897"/>
              <a:gd name="T30" fmla="*/ 5832 w 14013"/>
              <a:gd name="T31" fmla="*/ 213 h 5897"/>
              <a:gd name="T32" fmla="*/ 6154 w 14013"/>
              <a:gd name="T33" fmla="*/ 340 h 5897"/>
              <a:gd name="T34" fmla="*/ 6466 w 14013"/>
              <a:gd name="T35" fmla="*/ 496 h 5897"/>
              <a:gd name="T36" fmla="*/ 7554 w 14013"/>
              <a:gd name="T37" fmla="*/ 1110 h 5897"/>
              <a:gd name="T38" fmla="*/ 8258 w 14013"/>
              <a:gd name="T39" fmla="*/ 1466 h 5897"/>
              <a:gd name="T40" fmla="*/ 8983 w 14013"/>
              <a:gd name="T41" fmla="*/ 1760 h 5897"/>
              <a:gd name="T42" fmla="*/ 9578 w 14013"/>
              <a:gd name="T43" fmla="*/ 1926 h 5897"/>
              <a:gd name="T44" fmla="*/ 9970 w 14013"/>
              <a:gd name="T45" fmla="*/ 1994 h 5897"/>
              <a:gd name="T46" fmla="*/ 10375 w 14013"/>
              <a:gd name="T47" fmla="*/ 2030 h 5897"/>
              <a:gd name="T48" fmla="*/ 10795 w 14013"/>
              <a:gd name="T49" fmla="*/ 2028 h 5897"/>
              <a:gd name="T50" fmla="*/ 11229 w 14013"/>
              <a:gd name="T51" fmla="*/ 1984 h 5897"/>
              <a:gd name="T52" fmla="*/ 11682 w 14013"/>
              <a:gd name="T53" fmla="*/ 1897 h 5897"/>
              <a:gd name="T54" fmla="*/ 12153 w 14013"/>
              <a:gd name="T55" fmla="*/ 1759 h 5897"/>
              <a:gd name="T56" fmla="*/ 12645 w 14013"/>
              <a:gd name="T57" fmla="*/ 1569 h 5897"/>
              <a:gd name="T58" fmla="*/ 13158 w 14013"/>
              <a:gd name="T59" fmla="*/ 1323 h 5897"/>
              <a:gd name="T60" fmla="*/ 13695 w 14013"/>
              <a:gd name="T61" fmla="*/ 1016 h 5897"/>
              <a:gd name="T62" fmla="*/ 13991 w 14013"/>
              <a:gd name="T63" fmla="*/ 830 h 5897"/>
              <a:gd name="T64" fmla="*/ 13883 w 14013"/>
              <a:gd name="T65" fmla="*/ 977 h 5897"/>
              <a:gd name="T66" fmla="*/ 13716 w 14013"/>
              <a:gd name="T67" fmla="*/ 1296 h 5897"/>
              <a:gd name="T68" fmla="*/ 13398 w 14013"/>
              <a:gd name="T69" fmla="*/ 1742 h 5897"/>
              <a:gd name="T70" fmla="*/ 12936 w 14013"/>
              <a:gd name="T71" fmla="*/ 2302 h 5897"/>
              <a:gd name="T72" fmla="*/ 12467 w 14013"/>
              <a:gd name="T73" fmla="*/ 2797 h 5897"/>
              <a:gd name="T74" fmla="*/ 11768 w 14013"/>
              <a:gd name="T75" fmla="*/ 3430 h 5897"/>
              <a:gd name="T76" fmla="*/ 11009 w 14013"/>
              <a:gd name="T77" fmla="*/ 4009 h 5897"/>
              <a:gd name="T78" fmla="*/ 10197 w 14013"/>
              <a:gd name="T79" fmla="*/ 4521 h 5897"/>
              <a:gd name="T80" fmla="*/ 9343 w 14013"/>
              <a:gd name="T81" fmla="*/ 4965 h 5897"/>
              <a:gd name="T82" fmla="*/ 8453 w 14013"/>
              <a:gd name="T83" fmla="*/ 5330 h 5897"/>
              <a:gd name="T84" fmla="*/ 7536 w 14013"/>
              <a:gd name="T85" fmla="*/ 5610 h 5897"/>
              <a:gd name="T86" fmla="*/ 6601 w 14013"/>
              <a:gd name="T87" fmla="*/ 5799 h 5897"/>
              <a:gd name="T88" fmla="*/ 5655 w 14013"/>
              <a:gd name="T89" fmla="*/ 5890 h 5897"/>
              <a:gd name="T90" fmla="*/ 4843 w 14013"/>
              <a:gd name="T91" fmla="*/ 5884 h 5897"/>
              <a:gd name="T92" fmla="*/ 4371 w 14013"/>
              <a:gd name="T93" fmla="*/ 5840 h 5897"/>
              <a:gd name="T94" fmla="*/ 3906 w 14013"/>
              <a:gd name="T95" fmla="*/ 5759 h 5897"/>
              <a:gd name="T96" fmla="*/ 3452 w 14013"/>
              <a:gd name="T97" fmla="*/ 5643 h 5897"/>
              <a:gd name="T98" fmla="*/ 3011 w 14013"/>
              <a:gd name="T99" fmla="*/ 5489 h 5897"/>
              <a:gd name="T100" fmla="*/ 2588 w 14013"/>
              <a:gd name="T101" fmla="*/ 5298 h 5897"/>
              <a:gd name="T102" fmla="*/ 2185 w 14013"/>
              <a:gd name="T103" fmla="*/ 5068 h 5897"/>
              <a:gd name="T104" fmla="*/ 1804 w 14013"/>
              <a:gd name="T105" fmla="*/ 4800 h 5897"/>
              <a:gd name="T106" fmla="*/ 1450 w 14013"/>
              <a:gd name="T107" fmla="*/ 4491 h 5897"/>
              <a:gd name="T108" fmla="*/ 1126 w 14013"/>
              <a:gd name="T109" fmla="*/ 4142 h 5897"/>
              <a:gd name="T110" fmla="*/ 930 w 14013"/>
              <a:gd name="T111" fmla="*/ 3888 h 5897"/>
              <a:gd name="T112" fmla="*/ 645 w 14013"/>
              <a:gd name="T113" fmla="*/ 3423 h 5897"/>
              <a:gd name="T114" fmla="*/ 367 w 14013"/>
              <a:gd name="T115" fmla="*/ 2792 h 5897"/>
              <a:gd name="T116" fmla="*/ 171 w 14013"/>
              <a:gd name="T117" fmla="*/ 2128 h 5897"/>
              <a:gd name="T118" fmla="*/ 40 w 14013"/>
              <a:gd name="T119" fmla="*/ 1443 h 58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4013" h="5897">
                <a:moveTo>
                  <a:pt x="0" y="1148"/>
                </a:moveTo>
                <a:lnTo>
                  <a:pt x="0" y="1148"/>
                </a:lnTo>
                <a:lnTo>
                  <a:pt x="2" y="1157"/>
                </a:lnTo>
                <a:lnTo>
                  <a:pt x="4" y="1166"/>
                </a:lnTo>
                <a:lnTo>
                  <a:pt x="7" y="1175"/>
                </a:lnTo>
                <a:lnTo>
                  <a:pt x="10" y="1184"/>
                </a:lnTo>
                <a:lnTo>
                  <a:pt x="18" y="1202"/>
                </a:lnTo>
                <a:lnTo>
                  <a:pt x="29" y="1219"/>
                </a:lnTo>
                <a:lnTo>
                  <a:pt x="41" y="1235"/>
                </a:lnTo>
                <a:lnTo>
                  <a:pt x="56" y="1251"/>
                </a:lnTo>
                <a:lnTo>
                  <a:pt x="73" y="1267"/>
                </a:lnTo>
                <a:lnTo>
                  <a:pt x="91" y="1282"/>
                </a:lnTo>
                <a:lnTo>
                  <a:pt x="110" y="1296"/>
                </a:lnTo>
                <a:lnTo>
                  <a:pt x="131" y="1311"/>
                </a:lnTo>
                <a:lnTo>
                  <a:pt x="152" y="1324"/>
                </a:lnTo>
                <a:lnTo>
                  <a:pt x="175" y="1337"/>
                </a:lnTo>
                <a:lnTo>
                  <a:pt x="199" y="1349"/>
                </a:lnTo>
                <a:lnTo>
                  <a:pt x="223" y="1361"/>
                </a:lnTo>
                <a:lnTo>
                  <a:pt x="250" y="1372"/>
                </a:lnTo>
                <a:lnTo>
                  <a:pt x="275" y="1382"/>
                </a:lnTo>
                <a:lnTo>
                  <a:pt x="301" y="1392"/>
                </a:lnTo>
                <a:lnTo>
                  <a:pt x="327" y="1402"/>
                </a:lnTo>
                <a:lnTo>
                  <a:pt x="380" y="1419"/>
                </a:lnTo>
                <a:lnTo>
                  <a:pt x="432" y="1433"/>
                </a:lnTo>
                <a:lnTo>
                  <a:pt x="482" y="1445"/>
                </a:lnTo>
                <a:lnTo>
                  <a:pt x="528" y="1455"/>
                </a:lnTo>
                <a:lnTo>
                  <a:pt x="571" y="1462"/>
                </a:lnTo>
                <a:lnTo>
                  <a:pt x="608" y="1466"/>
                </a:lnTo>
                <a:lnTo>
                  <a:pt x="639" y="1468"/>
                </a:lnTo>
                <a:lnTo>
                  <a:pt x="639" y="1468"/>
                </a:lnTo>
                <a:lnTo>
                  <a:pt x="664" y="1468"/>
                </a:lnTo>
                <a:lnTo>
                  <a:pt x="688" y="1468"/>
                </a:lnTo>
                <a:lnTo>
                  <a:pt x="713" y="1467"/>
                </a:lnTo>
                <a:lnTo>
                  <a:pt x="737" y="1465"/>
                </a:lnTo>
                <a:lnTo>
                  <a:pt x="761" y="1463"/>
                </a:lnTo>
                <a:lnTo>
                  <a:pt x="786" y="1460"/>
                </a:lnTo>
                <a:lnTo>
                  <a:pt x="834" y="1452"/>
                </a:lnTo>
                <a:lnTo>
                  <a:pt x="881" y="1442"/>
                </a:lnTo>
                <a:lnTo>
                  <a:pt x="927" y="1430"/>
                </a:lnTo>
                <a:lnTo>
                  <a:pt x="974" y="1416"/>
                </a:lnTo>
                <a:lnTo>
                  <a:pt x="1019" y="1400"/>
                </a:lnTo>
                <a:lnTo>
                  <a:pt x="1064" y="1383"/>
                </a:lnTo>
                <a:lnTo>
                  <a:pt x="1109" y="1364"/>
                </a:lnTo>
                <a:lnTo>
                  <a:pt x="1154" y="1343"/>
                </a:lnTo>
                <a:lnTo>
                  <a:pt x="1197" y="1320"/>
                </a:lnTo>
                <a:lnTo>
                  <a:pt x="1241" y="1296"/>
                </a:lnTo>
                <a:lnTo>
                  <a:pt x="1283" y="1271"/>
                </a:lnTo>
                <a:lnTo>
                  <a:pt x="1327" y="1245"/>
                </a:lnTo>
                <a:lnTo>
                  <a:pt x="1368" y="1218"/>
                </a:lnTo>
                <a:lnTo>
                  <a:pt x="1410" y="1191"/>
                </a:lnTo>
                <a:lnTo>
                  <a:pt x="1451" y="1162"/>
                </a:lnTo>
                <a:lnTo>
                  <a:pt x="1493" y="1133"/>
                </a:lnTo>
                <a:lnTo>
                  <a:pt x="1533" y="1102"/>
                </a:lnTo>
                <a:lnTo>
                  <a:pt x="1613" y="1042"/>
                </a:lnTo>
                <a:lnTo>
                  <a:pt x="1693" y="981"/>
                </a:lnTo>
                <a:lnTo>
                  <a:pt x="1848" y="859"/>
                </a:lnTo>
                <a:lnTo>
                  <a:pt x="1924" y="801"/>
                </a:lnTo>
                <a:lnTo>
                  <a:pt x="1962" y="773"/>
                </a:lnTo>
                <a:lnTo>
                  <a:pt x="2000" y="745"/>
                </a:lnTo>
                <a:lnTo>
                  <a:pt x="2000" y="745"/>
                </a:lnTo>
                <a:lnTo>
                  <a:pt x="2039" y="718"/>
                </a:lnTo>
                <a:lnTo>
                  <a:pt x="2078" y="692"/>
                </a:lnTo>
                <a:lnTo>
                  <a:pt x="2117" y="666"/>
                </a:lnTo>
                <a:lnTo>
                  <a:pt x="2157" y="641"/>
                </a:lnTo>
                <a:lnTo>
                  <a:pt x="2199" y="616"/>
                </a:lnTo>
                <a:lnTo>
                  <a:pt x="2240" y="592"/>
                </a:lnTo>
                <a:lnTo>
                  <a:pt x="2281" y="567"/>
                </a:lnTo>
                <a:lnTo>
                  <a:pt x="2323" y="544"/>
                </a:lnTo>
                <a:lnTo>
                  <a:pt x="2367" y="522"/>
                </a:lnTo>
                <a:lnTo>
                  <a:pt x="2409" y="500"/>
                </a:lnTo>
                <a:lnTo>
                  <a:pt x="2452" y="479"/>
                </a:lnTo>
                <a:lnTo>
                  <a:pt x="2495" y="458"/>
                </a:lnTo>
                <a:lnTo>
                  <a:pt x="2584" y="418"/>
                </a:lnTo>
                <a:lnTo>
                  <a:pt x="2672" y="379"/>
                </a:lnTo>
                <a:lnTo>
                  <a:pt x="2763" y="342"/>
                </a:lnTo>
                <a:lnTo>
                  <a:pt x="2853" y="308"/>
                </a:lnTo>
                <a:lnTo>
                  <a:pt x="2945" y="276"/>
                </a:lnTo>
                <a:lnTo>
                  <a:pt x="3036" y="245"/>
                </a:lnTo>
                <a:lnTo>
                  <a:pt x="3128" y="215"/>
                </a:lnTo>
                <a:lnTo>
                  <a:pt x="3219" y="188"/>
                </a:lnTo>
                <a:lnTo>
                  <a:pt x="3312" y="163"/>
                </a:lnTo>
                <a:lnTo>
                  <a:pt x="3404" y="139"/>
                </a:lnTo>
                <a:lnTo>
                  <a:pt x="3404" y="139"/>
                </a:lnTo>
                <a:lnTo>
                  <a:pt x="3500" y="116"/>
                </a:lnTo>
                <a:lnTo>
                  <a:pt x="3597" y="95"/>
                </a:lnTo>
                <a:lnTo>
                  <a:pt x="3694" y="76"/>
                </a:lnTo>
                <a:lnTo>
                  <a:pt x="3792" y="59"/>
                </a:lnTo>
                <a:lnTo>
                  <a:pt x="3889" y="43"/>
                </a:lnTo>
                <a:lnTo>
                  <a:pt x="3987" y="31"/>
                </a:lnTo>
                <a:lnTo>
                  <a:pt x="4085" y="20"/>
                </a:lnTo>
                <a:lnTo>
                  <a:pt x="4184" y="12"/>
                </a:lnTo>
                <a:lnTo>
                  <a:pt x="4283" y="5"/>
                </a:lnTo>
                <a:lnTo>
                  <a:pt x="4381" y="1"/>
                </a:lnTo>
                <a:lnTo>
                  <a:pt x="4480" y="0"/>
                </a:lnTo>
                <a:lnTo>
                  <a:pt x="4578" y="0"/>
                </a:lnTo>
                <a:lnTo>
                  <a:pt x="4677" y="3"/>
                </a:lnTo>
                <a:lnTo>
                  <a:pt x="4774" y="7"/>
                </a:lnTo>
                <a:lnTo>
                  <a:pt x="4873" y="15"/>
                </a:lnTo>
                <a:lnTo>
                  <a:pt x="4970" y="24"/>
                </a:lnTo>
                <a:lnTo>
                  <a:pt x="5068" y="36"/>
                </a:lnTo>
                <a:lnTo>
                  <a:pt x="5166" y="50"/>
                </a:lnTo>
                <a:lnTo>
                  <a:pt x="5262" y="67"/>
                </a:lnTo>
                <a:lnTo>
                  <a:pt x="5359" y="85"/>
                </a:lnTo>
                <a:lnTo>
                  <a:pt x="5454" y="106"/>
                </a:lnTo>
                <a:lnTo>
                  <a:pt x="5502" y="118"/>
                </a:lnTo>
                <a:lnTo>
                  <a:pt x="5550" y="129"/>
                </a:lnTo>
                <a:lnTo>
                  <a:pt x="5597" y="142"/>
                </a:lnTo>
                <a:lnTo>
                  <a:pt x="5644" y="155"/>
                </a:lnTo>
                <a:lnTo>
                  <a:pt x="5692" y="169"/>
                </a:lnTo>
                <a:lnTo>
                  <a:pt x="5739" y="183"/>
                </a:lnTo>
                <a:lnTo>
                  <a:pt x="5786" y="198"/>
                </a:lnTo>
                <a:lnTo>
                  <a:pt x="5832" y="213"/>
                </a:lnTo>
                <a:lnTo>
                  <a:pt x="5879" y="231"/>
                </a:lnTo>
                <a:lnTo>
                  <a:pt x="5926" y="247"/>
                </a:lnTo>
                <a:lnTo>
                  <a:pt x="5971" y="265"/>
                </a:lnTo>
                <a:lnTo>
                  <a:pt x="6017" y="282"/>
                </a:lnTo>
                <a:lnTo>
                  <a:pt x="6064" y="301"/>
                </a:lnTo>
                <a:lnTo>
                  <a:pt x="6109" y="320"/>
                </a:lnTo>
                <a:lnTo>
                  <a:pt x="6154" y="340"/>
                </a:lnTo>
                <a:lnTo>
                  <a:pt x="6199" y="360"/>
                </a:lnTo>
                <a:lnTo>
                  <a:pt x="6245" y="381"/>
                </a:lnTo>
                <a:lnTo>
                  <a:pt x="6289" y="403"/>
                </a:lnTo>
                <a:lnTo>
                  <a:pt x="6333" y="426"/>
                </a:lnTo>
                <a:lnTo>
                  <a:pt x="6377" y="449"/>
                </a:lnTo>
                <a:lnTo>
                  <a:pt x="6422" y="472"/>
                </a:lnTo>
                <a:lnTo>
                  <a:pt x="6466" y="496"/>
                </a:lnTo>
                <a:lnTo>
                  <a:pt x="6466" y="496"/>
                </a:lnTo>
                <a:lnTo>
                  <a:pt x="6664" y="609"/>
                </a:lnTo>
                <a:lnTo>
                  <a:pt x="6861" y="721"/>
                </a:lnTo>
                <a:lnTo>
                  <a:pt x="7059" y="834"/>
                </a:lnTo>
                <a:lnTo>
                  <a:pt x="7256" y="945"/>
                </a:lnTo>
                <a:lnTo>
                  <a:pt x="7455" y="1056"/>
                </a:lnTo>
                <a:lnTo>
                  <a:pt x="7554" y="1110"/>
                </a:lnTo>
                <a:lnTo>
                  <a:pt x="7654" y="1164"/>
                </a:lnTo>
                <a:lnTo>
                  <a:pt x="7753" y="1216"/>
                </a:lnTo>
                <a:lnTo>
                  <a:pt x="7854" y="1268"/>
                </a:lnTo>
                <a:lnTo>
                  <a:pt x="7954" y="1320"/>
                </a:lnTo>
                <a:lnTo>
                  <a:pt x="8055" y="1370"/>
                </a:lnTo>
                <a:lnTo>
                  <a:pt x="8157" y="1419"/>
                </a:lnTo>
                <a:lnTo>
                  <a:pt x="8258" y="1466"/>
                </a:lnTo>
                <a:lnTo>
                  <a:pt x="8360" y="1513"/>
                </a:lnTo>
                <a:lnTo>
                  <a:pt x="8462" y="1558"/>
                </a:lnTo>
                <a:lnTo>
                  <a:pt x="8565" y="1602"/>
                </a:lnTo>
                <a:lnTo>
                  <a:pt x="8668" y="1644"/>
                </a:lnTo>
                <a:lnTo>
                  <a:pt x="8773" y="1685"/>
                </a:lnTo>
                <a:lnTo>
                  <a:pt x="8878" y="1723"/>
                </a:lnTo>
                <a:lnTo>
                  <a:pt x="8983" y="1760"/>
                </a:lnTo>
                <a:lnTo>
                  <a:pt x="9090" y="1795"/>
                </a:lnTo>
                <a:lnTo>
                  <a:pt x="9196" y="1827"/>
                </a:lnTo>
                <a:lnTo>
                  <a:pt x="9305" y="1859"/>
                </a:lnTo>
                <a:lnTo>
                  <a:pt x="9414" y="1888"/>
                </a:lnTo>
                <a:lnTo>
                  <a:pt x="9468" y="1901"/>
                </a:lnTo>
                <a:lnTo>
                  <a:pt x="9523" y="1914"/>
                </a:lnTo>
                <a:lnTo>
                  <a:pt x="9578" y="1926"/>
                </a:lnTo>
                <a:lnTo>
                  <a:pt x="9633" y="1938"/>
                </a:lnTo>
                <a:lnTo>
                  <a:pt x="9689" y="1949"/>
                </a:lnTo>
                <a:lnTo>
                  <a:pt x="9745" y="1959"/>
                </a:lnTo>
                <a:lnTo>
                  <a:pt x="9801" y="1969"/>
                </a:lnTo>
                <a:lnTo>
                  <a:pt x="9857" y="1978"/>
                </a:lnTo>
                <a:lnTo>
                  <a:pt x="9914" y="1987"/>
                </a:lnTo>
                <a:lnTo>
                  <a:pt x="9970" y="1994"/>
                </a:lnTo>
                <a:lnTo>
                  <a:pt x="10027" y="2001"/>
                </a:lnTo>
                <a:lnTo>
                  <a:pt x="10084" y="2008"/>
                </a:lnTo>
                <a:lnTo>
                  <a:pt x="10142" y="2014"/>
                </a:lnTo>
                <a:lnTo>
                  <a:pt x="10200" y="2019"/>
                </a:lnTo>
                <a:lnTo>
                  <a:pt x="10258" y="2023"/>
                </a:lnTo>
                <a:lnTo>
                  <a:pt x="10317" y="2026"/>
                </a:lnTo>
                <a:lnTo>
                  <a:pt x="10375" y="2030"/>
                </a:lnTo>
                <a:lnTo>
                  <a:pt x="10434" y="2032"/>
                </a:lnTo>
                <a:lnTo>
                  <a:pt x="10494" y="2034"/>
                </a:lnTo>
                <a:lnTo>
                  <a:pt x="10553" y="2034"/>
                </a:lnTo>
                <a:lnTo>
                  <a:pt x="10612" y="2034"/>
                </a:lnTo>
                <a:lnTo>
                  <a:pt x="10673" y="2033"/>
                </a:lnTo>
                <a:lnTo>
                  <a:pt x="10733" y="2031"/>
                </a:lnTo>
                <a:lnTo>
                  <a:pt x="10795" y="2028"/>
                </a:lnTo>
                <a:lnTo>
                  <a:pt x="10856" y="2024"/>
                </a:lnTo>
                <a:lnTo>
                  <a:pt x="10917" y="2019"/>
                </a:lnTo>
                <a:lnTo>
                  <a:pt x="10979" y="2014"/>
                </a:lnTo>
                <a:lnTo>
                  <a:pt x="11041" y="2008"/>
                </a:lnTo>
                <a:lnTo>
                  <a:pt x="11103" y="2001"/>
                </a:lnTo>
                <a:lnTo>
                  <a:pt x="11167" y="1993"/>
                </a:lnTo>
                <a:lnTo>
                  <a:pt x="11229" y="1984"/>
                </a:lnTo>
                <a:lnTo>
                  <a:pt x="11293" y="1975"/>
                </a:lnTo>
                <a:lnTo>
                  <a:pt x="11357" y="1964"/>
                </a:lnTo>
                <a:lnTo>
                  <a:pt x="11421" y="1952"/>
                </a:lnTo>
                <a:lnTo>
                  <a:pt x="11485" y="1940"/>
                </a:lnTo>
                <a:lnTo>
                  <a:pt x="11551" y="1926"/>
                </a:lnTo>
                <a:lnTo>
                  <a:pt x="11616" y="1912"/>
                </a:lnTo>
                <a:lnTo>
                  <a:pt x="11682" y="1897"/>
                </a:lnTo>
                <a:lnTo>
                  <a:pt x="11748" y="1880"/>
                </a:lnTo>
                <a:lnTo>
                  <a:pt x="11814" y="1863"/>
                </a:lnTo>
                <a:lnTo>
                  <a:pt x="11882" y="1843"/>
                </a:lnTo>
                <a:lnTo>
                  <a:pt x="11948" y="1824"/>
                </a:lnTo>
                <a:lnTo>
                  <a:pt x="12018" y="1803"/>
                </a:lnTo>
                <a:lnTo>
                  <a:pt x="12085" y="1782"/>
                </a:lnTo>
                <a:lnTo>
                  <a:pt x="12153" y="1759"/>
                </a:lnTo>
                <a:lnTo>
                  <a:pt x="12222" y="1736"/>
                </a:lnTo>
                <a:lnTo>
                  <a:pt x="12291" y="1711"/>
                </a:lnTo>
                <a:lnTo>
                  <a:pt x="12361" y="1685"/>
                </a:lnTo>
                <a:lnTo>
                  <a:pt x="12431" y="1657"/>
                </a:lnTo>
                <a:lnTo>
                  <a:pt x="12502" y="1629"/>
                </a:lnTo>
                <a:lnTo>
                  <a:pt x="12573" y="1600"/>
                </a:lnTo>
                <a:lnTo>
                  <a:pt x="12645" y="1569"/>
                </a:lnTo>
                <a:lnTo>
                  <a:pt x="12716" y="1538"/>
                </a:lnTo>
                <a:lnTo>
                  <a:pt x="12789" y="1505"/>
                </a:lnTo>
                <a:lnTo>
                  <a:pt x="12862" y="1471"/>
                </a:lnTo>
                <a:lnTo>
                  <a:pt x="12936" y="1436"/>
                </a:lnTo>
                <a:lnTo>
                  <a:pt x="13009" y="1399"/>
                </a:lnTo>
                <a:lnTo>
                  <a:pt x="13084" y="1362"/>
                </a:lnTo>
                <a:lnTo>
                  <a:pt x="13158" y="1323"/>
                </a:lnTo>
                <a:lnTo>
                  <a:pt x="13233" y="1283"/>
                </a:lnTo>
                <a:lnTo>
                  <a:pt x="13309" y="1242"/>
                </a:lnTo>
                <a:lnTo>
                  <a:pt x="13385" y="1199"/>
                </a:lnTo>
                <a:lnTo>
                  <a:pt x="13462" y="1156"/>
                </a:lnTo>
                <a:lnTo>
                  <a:pt x="13539" y="1110"/>
                </a:lnTo>
                <a:lnTo>
                  <a:pt x="13617" y="1064"/>
                </a:lnTo>
                <a:lnTo>
                  <a:pt x="13695" y="1016"/>
                </a:lnTo>
                <a:lnTo>
                  <a:pt x="13774" y="968"/>
                </a:lnTo>
                <a:lnTo>
                  <a:pt x="13853" y="917"/>
                </a:lnTo>
                <a:lnTo>
                  <a:pt x="13933" y="865"/>
                </a:lnTo>
                <a:lnTo>
                  <a:pt x="14013" y="813"/>
                </a:lnTo>
                <a:lnTo>
                  <a:pt x="14013" y="813"/>
                </a:lnTo>
                <a:lnTo>
                  <a:pt x="14002" y="821"/>
                </a:lnTo>
                <a:lnTo>
                  <a:pt x="13991" y="830"/>
                </a:lnTo>
                <a:lnTo>
                  <a:pt x="13980" y="841"/>
                </a:lnTo>
                <a:lnTo>
                  <a:pt x="13969" y="852"/>
                </a:lnTo>
                <a:lnTo>
                  <a:pt x="13959" y="865"/>
                </a:lnTo>
                <a:lnTo>
                  <a:pt x="13947" y="878"/>
                </a:lnTo>
                <a:lnTo>
                  <a:pt x="13925" y="908"/>
                </a:lnTo>
                <a:lnTo>
                  <a:pt x="13904" y="941"/>
                </a:lnTo>
                <a:lnTo>
                  <a:pt x="13883" y="977"/>
                </a:lnTo>
                <a:lnTo>
                  <a:pt x="13863" y="1014"/>
                </a:lnTo>
                <a:lnTo>
                  <a:pt x="13843" y="1052"/>
                </a:lnTo>
                <a:lnTo>
                  <a:pt x="13804" y="1129"/>
                </a:lnTo>
                <a:lnTo>
                  <a:pt x="13766" y="1202"/>
                </a:lnTo>
                <a:lnTo>
                  <a:pt x="13749" y="1236"/>
                </a:lnTo>
                <a:lnTo>
                  <a:pt x="13732" y="1268"/>
                </a:lnTo>
                <a:lnTo>
                  <a:pt x="13716" y="1296"/>
                </a:lnTo>
                <a:lnTo>
                  <a:pt x="13701" y="1321"/>
                </a:lnTo>
                <a:lnTo>
                  <a:pt x="13701" y="1321"/>
                </a:lnTo>
                <a:lnTo>
                  <a:pt x="13643" y="1406"/>
                </a:lnTo>
                <a:lnTo>
                  <a:pt x="13582" y="1492"/>
                </a:lnTo>
                <a:lnTo>
                  <a:pt x="13522" y="1575"/>
                </a:lnTo>
                <a:lnTo>
                  <a:pt x="13461" y="1658"/>
                </a:lnTo>
                <a:lnTo>
                  <a:pt x="13398" y="1742"/>
                </a:lnTo>
                <a:lnTo>
                  <a:pt x="13335" y="1823"/>
                </a:lnTo>
                <a:lnTo>
                  <a:pt x="13271" y="1905"/>
                </a:lnTo>
                <a:lnTo>
                  <a:pt x="13205" y="1985"/>
                </a:lnTo>
                <a:lnTo>
                  <a:pt x="13139" y="2066"/>
                </a:lnTo>
                <a:lnTo>
                  <a:pt x="13071" y="2145"/>
                </a:lnTo>
                <a:lnTo>
                  <a:pt x="13004" y="2224"/>
                </a:lnTo>
                <a:lnTo>
                  <a:pt x="12936" y="2302"/>
                </a:lnTo>
                <a:lnTo>
                  <a:pt x="12866" y="2378"/>
                </a:lnTo>
                <a:lnTo>
                  <a:pt x="12797" y="2455"/>
                </a:lnTo>
                <a:lnTo>
                  <a:pt x="12726" y="2531"/>
                </a:lnTo>
                <a:lnTo>
                  <a:pt x="12654" y="2607"/>
                </a:lnTo>
                <a:lnTo>
                  <a:pt x="12654" y="2607"/>
                </a:lnTo>
                <a:lnTo>
                  <a:pt x="12562" y="2702"/>
                </a:lnTo>
                <a:lnTo>
                  <a:pt x="12467" y="2797"/>
                </a:lnTo>
                <a:lnTo>
                  <a:pt x="12370" y="2890"/>
                </a:lnTo>
                <a:lnTo>
                  <a:pt x="12274" y="2984"/>
                </a:lnTo>
                <a:lnTo>
                  <a:pt x="12175" y="3075"/>
                </a:lnTo>
                <a:lnTo>
                  <a:pt x="12075" y="3166"/>
                </a:lnTo>
                <a:lnTo>
                  <a:pt x="11974" y="3255"/>
                </a:lnTo>
                <a:lnTo>
                  <a:pt x="11872" y="3344"/>
                </a:lnTo>
                <a:lnTo>
                  <a:pt x="11768" y="3430"/>
                </a:lnTo>
                <a:lnTo>
                  <a:pt x="11662" y="3517"/>
                </a:lnTo>
                <a:lnTo>
                  <a:pt x="11557" y="3602"/>
                </a:lnTo>
                <a:lnTo>
                  <a:pt x="11449" y="3686"/>
                </a:lnTo>
                <a:lnTo>
                  <a:pt x="11341" y="3768"/>
                </a:lnTo>
                <a:lnTo>
                  <a:pt x="11231" y="3850"/>
                </a:lnTo>
                <a:lnTo>
                  <a:pt x="11120" y="3929"/>
                </a:lnTo>
                <a:lnTo>
                  <a:pt x="11009" y="4009"/>
                </a:lnTo>
                <a:lnTo>
                  <a:pt x="10896" y="4086"/>
                </a:lnTo>
                <a:lnTo>
                  <a:pt x="10781" y="4161"/>
                </a:lnTo>
                <a:lnTo>
                  <a:pt x="10667" y="4237"/>
                </a:lnTo>
                <a:lnTo>
                  <a:pt x="10551" y="4310"/>
                </a:lnTo>
                <a:lnTo>
                  <a:pt x="10433" y="4382"/>
                </a:lnTo>
                <a:lnTo>
                  <a:pt x="10316" y="4452"/>
                </a:lnTo>
                <a:lnTo>
                  <a:pt x="10197" y="4521"/>
                </a:lnTo>
                <a:lnTo>
                  <a:pt x="10077" y="4590"/>
                </a:lnTo>
                <a:lnTo>
                  <a:pt x="9958" y="4656"/>
                </a:lnTo>
                <a:lnTo>
                  <a:pt x="9836" y="4720"/>
                </a:lnTo>
                <a:lnTo>
                  <a:pt x="9714" y="4784"/>
                </a:lnTo>
                <a:lnTo>
                  <a:pt x="9591" y="4845"/>
                </a:lnTo>
                <a:lnTo>
                  <a:pt x="9467" y="4905"/>
                </a:lnTo>
                <a:lnTo>
                  <a:pt x="9343" y="4965"/>
                </a:lnTo>
                <a:lnTo>
                  <a:pt x="9218" y="5022"/>
                </a:lnTo>
                <a:lnTo>
                  <a:pt x="9092" y="5077"/>
                </a:lnTo>
                <a:lnTo>
                  <a:pt x="8965" y="5131"/>
                </a:lnTo>
                <a:lnTo>
                  <a:pt x="8838" y="5183"/>
                </a:lnTo>
                <a:lnTo>
                  <a:pt x="8711" y="5234"/>
                </a:lnTo>
                <a:lnTo>
                  <a:pt x="8582" y="5283"/>
                </a:lnTo>
                <a:lnTo>
                  <a:pt x="8453" y="5330"/>
                </a:lnTo>
                <a:lnTo>
                  <a:pt x="8323" y="5375"/>
                </a:lnTo>
                <a:lnTo>
                  <a:pt x="8194" y="5419"/>
                </a:lnTo>
                <a:lnTo>
                  <a:pt x="8063" y="5461"/>
                </a:lnTo>
                <a:lnTo>
                  <a:pt x="7932" y="5501"/>
                </a:lnTo>
                <a:lnTo>
                  <a:pt x="7801" y="5539"/>
                </a:lnTo>
                <a:lnTo>
                  <a:pt x="7669" y="5576"/>
                </a:lnTo>
                <a:lnTo>
                  <a:pt x="7536" y="5610"/>
                </a:lnTo>
                <a:lnTo>
                  <a:pt x="7403" y="5644"/>
                </a:lnTo>
                <a:lnTo>
                  <a:pt x="7270" y="5674"/>
                </a:lnTo>
                <a:lnTo>
                  <a:pt x="7137" y="5703"/>
                </a:lnTo>
                <a:lnTo>
                  <a:pt x="7004" y="5730"/>
                </a:lnTo>
                <a:lnTo>
                  <a:pt x="6869" y="5755"/>
                </a:lnTo>
                <a:lnTo>
                  <a:pt x="6735" y="5778"/>
                </a:lnTo>
                <a:lnTo>
                  <a:pt x="6601" y="5799"/>
                </a:lnTo>
                <a:lnTo>
                  <a:pt x="6466" y="5819"/>
                </a:lnTo>
                <a:lnTo>
                  <a:pt x="6331" y="5836"/>
                </a:lnTo>
                <a:lnTo>
                  <a:pt x="6196" y="5851"/>
                </a:lnTo>
                <a:lnTo>
                  <a:pt x="6062" y="5864"/>
                </a:lnTo>
                <a:lnTo>
                  <a:pt x="5926" y="5875"/>
                </a:lnTo>
                <a:lnTo>
                  <a:pt x="5791" y="5884"/>
                </a:lnTo>
                <a:lnTo>
                  <a:pt x="5655" y="5890"/>
                </a:lnTo>
                <a:lnTo>
                  <a:pt x="5520" y="5895"/>
                </a:lnTo>
                <a:lnTo>
                  <a:pt x="5385" y="5897"/>
                </a:lnTo>
                <a:lnTo>
                  <a:pt x="5249" y="5897"/>
                </a:lnTo>
                <a:lnTo>
                  <a:pt x="5113" y="5895"/>
                </a:lnTo>
                <a:lnTo>
                  <a:pt x="4978" y="5891"/>
                </a:lnTo>
                <a:lnTo>
                  <a:pt x="4843" y="5884"/>
                </a:lnTo>
                <a:lnTo>
                  <a:pt x="4843" y="5884"/>
                </a:lnTo>
                <a:lnTo>
                  <a:pt x="4775" y="5880"/>
                </a:lnTo>
                <a:lnTo>
                  <a:pt x="4707" y="5875"/>
                </a:lnTo>
                <a:lnTo>
                  <a:pt x="4640" y="5869"/>
                </a:lnTo>
                <a:lnTo>
                  <a:pt x="4572" y="5863"/>
                </a:lnTo>
                <a:lnTo>
                  <a:pt x="4505" y="5856"/>
                </a:lnTo>
                <a:lnTo>
                  <a:pt x="4437" y="5848"/>
                </a:lnTo>
                <a:lnTo>
                  <a:pt x="4371" y="5840"/>
                </a:lnTo>
                <a:lnTo>
                  <a:pt x="4304" y="5830"/>
                </a:lnTo>
                <a:lnTo>
                  <a:pt x="4237" y="5820"/>
                </a:lnTo>
                <a:lnTo>
                  <a:pt x="4171" y="5810"/>
                </a:lnTo>
                <a:lnTo>
                  <a:pt x="4105" y="5797"/>
                </a:lnTo>
                <a:lnTo>
                  <a:pt x="4038" y="5785"/>
                </a:lnTo>
                <a:lnTo>
                  <a:pt x="3972" y="5772"/>
                </a:lnTo>
                <a:lnTo>
                  <a:pt x="3906" y="5759"/>
                </a:lnTo>
                <a:lnTo>
                  <a:pt x="3840" y="5744"/>
                </a:lnTo>
                <a:lnTo>
                  <a:pt x="3775" y="5729"/>
                </a:lnTo>
                <a:lnTo>
                  <a:pt x="3710" y="5714"/>
                </a:lnTo>
                <a:lnTo>
                  <a:pt x="3645" y="5697"/>
                </a:lnTo>
                <a:lnTo>
                  <a:pt x="3581" y="5680"/>
                </a:lnTo>
                <a:lnTo>
                  <a:pt x="3516" y="5662"/>
                </a:lnTo>
                <a:lnTo>
                  <a:pt x="3452" y="5643"/>
                </a:lnTo>
                <a:lnTo>
                  <a:pt x="3388" y="5622"/>
                </a:lnTo>
                <a:lnTo>
                  <a:pt x="3324" y="5602"/>
                </a:lnTo>
                <a:lnTo>
                  <a:pt x="3262" y="5581"/>
                </a:lnTo>
                <a:lnTo>
                  <a:pt x="3198" y="5559"/>
                </a:lnTo>
                <a:lnTo>
                  <a:pt x="3136" y="5537"/>
                </a:lnTo>
                <a:lnTo>
                  <a:pt x="3074" y="5513"/>
                </a:lnTo>
                <a:lnTo>
                  <a:pt x="3011" y="5489"/>
                </a:lnTo>
                <a:lnTo>
                  <a:pt x="2950" y="5465"/>
                </a:lnTo>
                <a:lnTo>
                  <a:pt x="2889" y="5438"/>
                </a:lnTo>
                <a:lnTo>
                  <a:pt x="2827" y="5412"/>
                </a:lnTo>
                <a:lnTo>
                  <a:pt x="2767" y="5384"/>
                </a:lnTo>
                <a:lnTo>
                  <a:pt x="2707" y="5356"/>
                </a:lnTo>
                <a:lnTo>
                  <a:pt x="2647" y="5328"/>
                </a:lnTo>
                <a:lnTo>
                  <a:pt x="2588" y="5298"/>
                </a:lnTo>
                <a:lnTo>
                  <a:pt x="2529" y="5268"/>
                </a:lnTo>
                <a:lnTo>
                  <a:pt x="2470" y="5236"/>
                </a:lnTo>
                <a:lnTo>
                  <a:pt x="2413" y="5204"/>
                </a:lnTo>
                <a:lnTo>
                  <a:pt x="2355" y="5172"/>
                </a:lnTo>
                <a:lnTo>
                  <a:pt x="2297" y="5138"/>
                </a:lnTo>
                <a:lnTo>
                  <a:pt x="2241" y="5104"/>
                </a:lnTo>
                <a:lnTo>
                  <a:pt x="2185" y="5068"/>
                </a:lnTo>
                <a:lnTo>
                  <a:pt x="2128" y="5032"/>
                </a:lnTo>
                <a:lnTo>
                  <a:pt x="2073" y="4996"/>
                </a:lnTo>
                <a:lnTo>
                  <a:pt x="2019" y="4958"/>
                </a:lnTo>
                <a:lnTo>
                  <a:pt x="1964" y="4920"/>
                </a:lnTo>
                <a:lnTo>
                  <a:pt x="1910" y="4880"/>
                </a:lnTo>
                <a:lnTo>
                  <a:pt x="1857" y="4840"/>
                </a:lnTo>
                <a:lnTo>
                  <a:pt x="1804" y="4800"/>
                </a:lnTo>
                <a:lnTo>
                  <a:pt x="1752" y="4758"/>
                </a:lnTo>
                <a:lnTo>
                  <a:pt x="1700" y="4715"/>
                </a:lnTo>
                <a:lnTo>
                  <a:pt x="1650" y="4672"/>
                </a:lnTo>
                <a:lnTo>
                  <a:pt x="1598" y="4628"/>
                </a:lnTo>
                <a:lnTo>
                  <a:pt x="1549" y="4584"/>
                </a:lnTo>
                <a:lnTo>
                  <a:pt x="1499" y="4537"/>
                </a:lnTo>
                <a:lnTo>
                  <a:pt x="1450" y="4491"/>
                </a:lnTo>
                <a:lnTo>
                  <a:pt x="1402" y="4444"/>
                </a:lnTo>
                <a:lnTo>
                  <a:pt x="1355" y="4396"/>
                </a:lnTo>
                <a:lnTo>
                  <a:pt x="1308" y="4346"/>
                </a:lnTo>
                <a:lnTo>
                  <a:pt x="1261" y="4296"/>
                </a:lnTo>
                <a:lnTo>
                  <a:pt x="1215" y="4246"/>
                </a:lnTo>
                <a:lnTo>
                  <a:pt x="1171" y="4195"/>
                </a:lnTo>
                <a:lnTo>
                  <a:pt x="1126" y="4142"/>
                </a:lnTo>
                <a:lnTo>
                  <a:pt x="1082" y="4089"/>
                </a:lnTo>
                <a:lnTo>
                  <a:pt x="1082" y="4089"/>
                </a:lnTo>
                <a:lnTo>
                  <a:pt x="1051" y="4049"/>
                </a:lnTo>
                <a:lnTo>
                  <a:pt x="1020" y="4010"/>
                </a:lnTo>
                <a:lnTo>
                  <a:pt x="990" y="3969"/>
                </a:lnTo>
                <a:lnTo>
                  <a:pt x="960" y="3929"/>
                </a:lnTo>
                <a:lnTo>
                  <a:pt x="930" y="3888"/>
                </a:lnTo>
                <a:lnTo>
                  <a:pt x="902" y="3848"/>
                </a:lnTo>
                <a:lnTo>
                  <a:pt x="874" y="3806"/>
                </a:lnTo>
                <a:lnTo>
                  <a:pt x="846" y="3764"/>
                </a:lnTo>
                <a:lnTo>
                  <a:pt x="793" y="3681"/>
                </a:lnTo>
                <a:lnTo>
                  <a:pt x="741" y="3596"/>
                </a:lnTo>
                <a:lnTo>
                  <a:pt x="692" y="3510"/>
                </a:lnTo>
                <a:lnTo>
                  <a:pt x="645" y="3423"/>
                </a:lnTo>
                <a:lnTo>
                  <a:pt x="600" y="3336"/>
                </a:lnTo>
                <a:lnTo>
                  <a:pt x="556" y="3247"/>
                </a:lnTo>
                <a:lnTo>
                  <a:pt x="515" y="3158"/>
                </a:lnTo>
                <a:lnTo>
                  <a:pt x="475" y="3067"/>
                </a:lnTo>
                <a:lnTo>
                  <a:pt x="438" y="2976"/>
                </a:lnTo>
                <a:lnTo>
                  <a:pt x="401" y="2884"/>
                </a:lnTo>
                <a:lnTo>
                  <a:pt x="367" y="2792"/>
                </a:lnTo>
                <a:lnTo>
                  <a:pt x="334" y="2699"/>
                </a:lnTo>
                <a:lnTo>
                  <a:pt x="304" y="2605"/>
                </a:lnTo>
                <a:lnTo>
                  <a:pt x="274" y="2510"/>
                </a:lnTo>
                <a:lnTo>
                  <a:pt x="247" y="2416"/>
                </a:lnTo>
                <a:lnTo>
                  <a:pt x="219" y="2320"/>
                </a:lnTo>
                <a:lnTo>
                  <a:pt x="194" y="2225"/>
                </a:lnTo>
                <a:lnTo>
                  <a:pt x="171" y="2128"/>
                </a:lnTo>
                <a:lnTo>
                  <a:pt x="149" y="2032"/>
                </a:lnTo>
                <a:lnTo>
                  <a:pt x="128" y="1934"/>
                </a:lnTo>
                <a:lnTo>
                  <a:pt x="108" y="1836"/>
                </a:lnTo>
                <a:lnTo>
                  <a:pt x="90" y="1739"/>
                </a:lnTo>
                <a:lnTo>
                  <a:pt x="72" y="1640"/>
                </a:lnTo>
                <a:lnTo>
                  <a:pt x="55" y="1542"/>
                </a:lnTo>
                <a:lnTo>
                  <a:pt x="40" y="1443"/>
                </a:lnTo>
                <a:lnTo>
                  <a:pt x="26" y="1345"/>
                </a:lnTo>
                <a:lnTo>
                  <a:pt x="13" y="1246"/>
                </a:lnTo>
                <a:lnTo>
                  <a:pt x="0" y="1148"/>
                </a:lnTo>
                <a:lnTo>
                  <a:pt x="0" y="1148"/>
                </a:lnTo>
                <a:close/>
              </a:path>
            </a:pathLst>
          </a:custGeom>
          <a:solidFill>
            <a:srgbClr val="838383"/>
          </a:solidFill>
          <a:ln>
            <a:noFill/>
          </a:ln>
          <a:effectLst>
            <a:outerShdw blurRad="127000" dist="38100" dir="16200000" rotWithShape="0">
              <a:prstClr val="black">
                <a:alpha val="40000"/>
              </a:prstClr>
            </a:outerShdw>
          </a:effectLst>
        </p:spPr>
        <p:txBody>
          <a:bodyPr vert="horz" wrap="square" lIns="41564" tIns="20782" rIns="41564" bIns="20782" numCol="1" anchor="t" anchorCtr="0" compatLnSpc="1"/>
          <a:lstStyle/>
          <a:p>
            <a:endParaRPr lang="en-US" sz="820">
              <a:latin typeface="微软雅黑" panose="020B0503020204020204" pitchFamily="34" charset="-122"/>
              <a:ea typeface="微软雅黑" panose="020B0503020204020204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65" name="Freeform 64"/>
          <p:cNvSpPr/>
          <p:nvPr/>
        </p:nvSpPr>
        <p:spPr bwMode="auto">
          <a:xfrm>
            <a:off x="1256916" y="2639638"/>
            <a:ext cx="1005385" cy="1562993"/>
          </a:xfrm>
          <a:custGeom>
            <a:avLst/>
            <a:gdLst>
              <a:gd name="T0" fmla="*/ 2920 w 8330"/>
              <a:gd name="T1" fmla="*/ 36 h 12948"/>
              <a:gd name="T2" fmla="*/ 2859 w 8330"/>
              <a:gd name="T3" fmla="*/ 180 h 12948"/>
              <a:gd name="T4" fmla="*/ 2844 w 8330"/>
              <a:gd name="T5" fmla="*/ 369 h 12948"/>
              <a:gd name="T6" fmla="*/ 2885 w 8330"/>
              <a:gd name="T7" fmla="*/ 682 h 12948"/>
              <a:gd name="T8" fmla="*/ 2944 w 8330"/>
              <a:gd name="T9" fmla="*/ 823 h 12948"/>
              <a:gd name="T10" fmla="*/ 3128 w 8330"/>
              <a:gd name="T11" fmla="*/ 1077 h 12948"/>
              <a:gd name="T12" fmla="*/ 3391 w 8330"/>
              <a:gd name="T13" fmla="*/ 1301 h 12948"/>
              <a:gd name="T14" fmla="*/ 3900 w 8330"/>
              <a:gd name="T15" fmla="*/ 1619 h 12948"/>
              <a:gd name="T16" fmla="*/ 4176 w 8330"/>
              <a:gd name="T17" fmla="*/ 1801 h 12948"/>
              <a:gd name="T18" fmla="*/ 4437 w 8330"/>
              <a:gd name="T19" fmla="*/ 2013 h 12948"/>
              <a:gd name="T20" fmla="*/ 4839 w 8330"/>
              <a:gd name="T21" fmla="*/ 2431 h 12948"/>
              <a:gd name="T22" fmla="*/ 5188 w 8330"/>
              <a:gd name="T23" fmla="*/ 2891 h 12948"/>
              <a:gd name="T24" fmla="*/ 5532 w 8330"/>
              <a:gd name="T25" fmla="*/ 3492 h 12948"/>
              <a:gd name="T26" fmla="*/ 5777 w 8330"/>
              <a:gd name="T27" fmla="*/ 4135 h 12948"/>
              <a:gd name="T28" fmla="*/ 5909 w 8330"/>
              <a:gd name="T29" fmla="*/ 4759 h 12948"/>
              <a:gd name="T30" fmla="*/ 5938 w 8330"/>
              <a:gd name="T31" fmla="*/ 5102 h 12948"/>
              <a:gd name="T32" fmla="*/ 5936 w 8330"/>
              <a:gd name="T33" fmla="*/ 5448 h 12948"/>
              <a:gd name="T34" fmla="*/ 5903 w 8330"/>
              <a:gd name="T35" fmla="*/ 5794 h 12948"/>
              <a:gd name="T36" fmla="*/ 5723 w 8330"/>
              <a:gd name="T37" fmla="*/ 7031 h 12948"/>
              <a:gd name="T38" fmla="*/ 5645 w 8330"/>
              <a:gd name="T39" fmla="*/ 7815 h 12948"/>
              <a:gd name="T40" fmla="*/ 5633 w 8330"/>
              <a:gd name="T41" fmla="*/ 8599 h 12948"/>
              <a:gd name="T42" fmla="*/ 5692 w 8330"/>
              <a:gd name="T43" fmla="*/ 9213 h 12948"/>
              <a:gd name="T44" fmla="*/ 5769 w 8330"/>
              <a:gd name="T45" fmla="*/ 9603 h 12948"/>
              <a:gd name="T46" fmla="*/ 5882 w 8330"/>
              <a:gd name="T47" fmla="*/ 9993 h 12948"/>
              <a:gd name="T48" fmla="*/ 6036 w 8330"/>
              <a:gd name="T49" fmla="*/ 10383 h 12948"/>
              <a:gd name="T50" fmla="*/ 6233 w 8330"/>
              <a:gd name="T51" fmla="*/ 10774 h 12948"/>
              <a:gd name="T52" fmla="*/ 6478 w 8330"/>
              <a:gd name="T53" fmla="*/ 11164 h 12948"/>
              <a:gd name="T54" fmla="*/ 6776 w 8330"/>
              <a:gd name="T55" fmla="*/ 11554 h 12948"/>
              <a:gd name="T56" fmla="*/ 7130 w 8330"/>
              <a:gd name="T57" fmla="*/ 11944 h 12948"/>
              <a:gd name="T58" fmla="*/ 7545 w 8330"/>
              <a:gd name="T59" fmla="*/ 12334 h 12948"/>
              <a:gd name="T60" fmla="*/ 8025 w 8330"/>
              <a:gd name="T61" fmla="*/ 12724 h 12948"/>
              <a:gd name="T62" fmla="*/ 8306 w 8330"/>
              <a:gd name="T63" fmla="*/ 12933 h 12948"/>
              <a:gd name="T64" fmla="*/ 8130 w 8330"/>
              <a:gd name="T65" fmla="*/ 12885 h 12948"/>
              <a:gd name="T66" fmla="*/ 7772 w 8330"/>
              <a:gd name="T67" fmla="*/ 12845 h 12948"/>
              <a:gd name="T68" fmla="*/ 7242 w 8330"/>
              <a:gd name="T69" fmla="*/ 12708 h 12948"/>
              <a:gd name="T70" fmla="*/ 6553 w 8330"/>
              <a:gd name="T71" fmla="*/ 12479 h 12948"/>
              <a:gd name="T72" fmla="*/ 5921 w 8330"/>
              <a:gd name="T73" fmla="*/ 12221 h 12948"/>
              <a:gd name="T74" fmla="*/ 5077 w 8330"/>
              <a:gd name="T75" fmla="*/ 11797 h 12948"/>
              <a:gd name="T76" fmla="*/ 4266 w 8330"/>
              <a:gd name="T77" fmla="*/ 11298 h 12948"/>
              <a:gd name="T78" fmla="*/ 3494 w 8330"/>
              <a:gd name="T79" fmla="*/ 10726 h 12948"/>
              <a:gd name="T80" fmla="*/ 2772 w 8330"/>
              <a:gd name="T81" fmla="*/ 10089 h 12948"/>
              <a:gd name="T82" fmla="*/ 2111 w 8330"/>
              <a:gd name="T83" fmla="*/ 9391 h 12948"/>
              <a:gd name="T84" fmla="*/ 1518 w 8330"/>
              <a:gd name="T85" fmla="*/ 8638 h 12948"/>
              <a:gd name="T86" fmla="*/ 1004 w 8330"/>
              <a:gd name="T87" fmla="*/ 7833 h 12948"/>
              <a:gd name="T88" fmla="*/ 579 w 8330"/>
              <a:gd name="T89" fmla="*/ 6984 h 12948"/>
              <a:gd name="T90" fmla="*/ 292 w 8330"/>
              <a:gd name="T91" fmla="*/ 6224 h 12948"/>
              <a:gd name="T92" fmla="*/ 164 w 8330"/>
              <a:gd name="T93" fmla="*/ 5768 h 12948"/>
              <a:gd name="T94" fmla="*/ 71 w 8330"/>
              <a:gd name="T95" fmla="*/ 5305 h 12948"/>
              <a:gd name="T96" fmla="*/ 16 w 8330"/>
              <a:gd name="T97" fmla="*/ 4840 h 12948"/>
              <a:gd name="T98" fmla="*/ 0 w 8330"/>
              <a:gd name="T99" fmla="*/ 4374 h 12948"/>
              <a:gd name="T100" fmla="*/ 26 w 8330"/>
              <a:gd name="T101" fmla="*/ 3909 h 12948"/>
              <a:gd name="T102" fmla="*/ 94 w 8330"/>
              <a:gd name="T103" fmla="*/ 3451 h 12948"/>
              <a:gd name="T104" fmla="*/ 208 w 8330"/>
              <a:gd name="T105" fmla="*/ 2999 h 12948"/>
              <a:gd name="T106" fmla="*/ 368 w 8330"/>
              <a:gd name="T107" fmla="*/ 2558 h 12948"/>
              <a:gd name="T108" fmla="*/ 577 w 8330"/>
              <a:gd name="T109" fmla="*/ 2130 h 12948"/>
              <a:gd name="T110" fmla="*/ 743 w 8330"/>
              <a:gd name="T111" fmla="*/ 1856 h 12948"/>
              <a:gd name="T112" fmla="*/ 1074 w 8330"/>
              <a:gd name="T113" fmla="*/ 1422 h 12948"/>
              <a:gd name="T114" fmla="*/ 1562 w 8330"/>
              <a:gd name="T115" fmla="*/ 935 h 12948"/>
              <a:gd name="T116" fmla="*/ 2111 w 8330"/>
              <a:gd name="T117" fmla="*/ 513 h 12948"/>
              <a:gd name="T118" fmla="*/ 2702 w 8330"/>
              <a:gd name="T119" fmla="*/ 144 h 129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8330" h="12948">
                <a:moveTo>
                  <a:pt x="2964" y="0"/>
                </a:moveTo>
                <a:lnTo>
                  <a:pt x="2964" y="0"/>
                </a:lnTo>
                <a:lnTo>
                  <a:pt x="2956" y="5"/>
                </a:lnTo>
                <a:lnTo>
                  <a:pt x="2948" y="10"/>
                </a:lnTo>
                <a:lnTo>
                  <a:pt x="2940" y="16"/>
                </a:lnTo>
                <a:lnTo>
                  <a:pt x="2933" y="22"/>
                </a:lnTo>
                <a:lnTo>
                  <a:pt x="2920" y="36"/>
                </a:lnTo>
                <a:lnTo>
                  <a:pt x="2908" y="52"/>
                </a:lnTo>
                <a:lnTo>
                  <a:pt x="2897" y="70"/>
                </a:lnTo>
                <a:lnTo>
                  <a:pt x="2887" y="89"/>
                </a:lnTo>
                <a:lnTo>
                  <a:pt x="2879" y="110"/>
                </a:lnTo>
                <a:lnTo>
                  <a:pt x="2871" y="132"/>
                </a:lnTo>
                <a:lnTo>
                  <a:pt x="2865" y="156"/>
                </a:lnTo>
                <a:lnTo>
                  <a:pt x="2859" y="180"/>
                </a:lnTo>
                <a:lnTo>
                  <a:pt x="2855" y="205"/>
                </a:lnTo>
                <a:lnTo>
                  <a:pt x="2851" y="231"/>
                </a:lnTo>
                <a:lnTo>
                  <a:pt x="2848" y="258"/>
                </a:lnTo>
                <a:lnTo>
                  <a:pt x="2846" y="285"/>
                </a:lnTo>
                <a:lnTo>
                  <a:pt x="2845" y="312"/>
                </a:lnTo>
                <a:lnTo>
                  <a:pt x="2844" y="341"/>
                </a:lnTo>
                <a:lnTo>
                  <a:pt x="2844" y="369"/>
                </a:lnTo>
                <a:lnTo>
                  <a:pt x="2845" y="397"/>
                </a:lnTo>
                <a:lnTo>
                  <a:pt x="2848" y="452"/>
                </a:lnTo>
                <a:lnTo>
                  <a:pt x="2853" y="506"/>
                </a:lnTo>
                <a:lnTo>
                  <a:pt x="2860" y="557"/>
                </a:lnTo>
                <a:lnTo>
                  <a:pt x="2868" y="603"/>
                </a:lnTo>
                <a:lnTo>
                  <a:pt x="2876" y="645"/>
                </a:lnTo>
                <a:lnTo>
                  <a:pt x="2885" y="682"/>
                </a:lnTo>
                <a:lnTo>
                  <a:pt x="2895" y="711"/>
                </a:lnTo>
                <a:lnTo>
                  <a:pt x="2895" y="711"/>
                </a:lnTo>
                <a:lnTo>
                  <a:pt x="2903" y="734"/>
                </a:lnTo>
                <a:lnTo>
                  <a:pt x="2913" y="757"/>
                </a:lnTo>
                <a:lnTo>
                  <a:pt x="2922" y="779"/>
                </a:lnTo>
                <a:lnTo>
                  <a:pt x="2933" y="801"/>
                </a:lnTo>
                <a:lnTo>
                  <a:pt x="2944" y="823"/>
                </a:lnTo>
                <a:lnTo>
                  <a:pt x="2955" y="844"/>
                </a:lnTo>
                <a:lnTo>
                  <a:pt x="2980" y="887"/>
                </a:lnTo>
                <a:lnTo>
                  <a:pt x="3007" y="927"/>
                </a:lnTo>
                <a:lnTo>
                  <a:pt x="3035" y="966"/>
                </a:lnTo>
                <a:lnTo>
                  <a:pt x="3064" y="1004"/>
                </a:lnTo>
                <a:lnTo>
                  <a:pt x="3095" y="1042"/>
                </a:lnTo>
                <a:lnTo>
                  <a:pt x="3128" y="1077"/>
                </a:lnTo>
                <a:lnTo>
                  <a:pt x="3163" y="1112"/>
                </a:lnTo>
                <a:lnTo>
                  <a:pt x="3198" y="1146"/>
                </a:lnTo>
                <a:lnTo>
                  <a:pt x="3235" y="1178"/>
                </a:lnTo>
                <a:lnTo>
                  <a:pt x="3272" y="1210"/>
                </a:lnTo>
                <a:lnTo>
                  <a:pt x="3311" y="1242"/>
                </a:lnTo>
                <a:lnTo>
                  <a:pt x="3351" y="1272"/>
                </a:lnTo>
                <a:lnTo>
                  <a:pt x="3391" y="1301"/>
                </a:lnTo>
                <a:lnTo>
                  <a:pt x="3432" y="1330"/>
                </a:lnTo>
                <a:lnTo>
                  <a:pt x="3474" y="1358"/>
                </a:lnTo>
                <a:lnTo>
                  <a:pt x="3516" y="1386"/>
                </a:lnTo>
                <a:lnTo>
                  <a:pt x="3559" y="1414"/>
                </a:lnTo>
                <a:lnTo>
                  <a:pt x="3644" y="1466"/>
                </a:lnTo>
                <a:lnTo>
                  <a:pt x="3730" y="1518"/>
                </a:lnTo>
                <a:lnTo>
                  <a:pt x="3900" y="1619"/>
                </a:lnTo>
                <a:lnTo>
                  <a:pt x="3981" y="1669"/>
                </a:lnTo>
                <a:lnTo>
                  <a:pt x="4021" y="1694"/>
                </a:lnTo>
                <a:lnTo>
                  <a:pt x="4060" y="1719"/>
                </a:lnTo>
                <a:lnTo>
                  <a:pt x="4060" y="1719"/>
                </a:lnTo>
                <a:lnTo>
                  <a:pt x="4099" y="1745"/>
                </a:lnTo>
                <a:lnTo>
                  <a:pt x="4138" y="1773"/>
                </a:lnTo>
                <a:lnTo>
                  <a:pt x="4176" y="1801"/>
                </a:lnTo>
                <a:lnTo>
                  <a:pt x="4215" y="1829"/>
                </a:lnTo>
                <a:lnTo>
                  <a:pt x="4253" y="1858"/>
                </a:lnTo>
                <a:lnTo>
                  <a:pt x="4290" y="1888"/>
                </a:lnTo>
                <a:lnTo>
                  <a:pt x="4327" y="1918"/>
                </a:lnTo>
                <a:lnTo>
                  <a:pt x="4364" y="1950"/>
                </a:lnTo>
                <a:lnTo>
                  <a:pt x="4401" y="1981"/>
                </a:lnTo>
                <a:lnTo>
                  <a:pt x="4437" y="2013"/>
                </a:lnTo>
                <a:lnTo>
                  <a:pt x="4472" y="2045"/>
                </a:lnTo>
                <a:lnTo>
                  <a:pt x="4507" y="2078"/>
                </a:lnTo>
                <a:lnTo>
                  <a:pt x="4577" y="2146"/>
                </a:lnTo>
                <a:lnTo>
                  <a:pt x="4645" y="2215"/>
                </a:lnTo>
                <a:lnTo>
                  <a:pt x="4711" y="2285"/>
                </a:lnTo>
                <a:lnTo>
                  <a:pt x="4776" y="2358"/>
                </a:lnTo>
                <a:lnTo>
                  <a:pt x="4839" y="2431"/>
                </a:lnTo>
                <a:lnTo>
                  <a:pt x="4900" y="2506"/>
                </a:lnTo>
                <a:lnTo>
                  <a:pt x="4961" y="2581"/>
                </a:lnTo>
                <a:lnTo>
                  <a:pt x="5019" y="2657"/>
                </a:lnTo>
                <a:lnTo>
                  <a:pt x="5076" y="2733"/>
                </a:lnTo>
                <a:lnTo>
                  <a:pt x="5132" y="2809"/>
                </a:lnTo>
                <a:lnTo>
                  <a:pt x="5132" y="2809"/>
                </a:lnTo>
                <a:lnTo>
                  <a:pt x="5188" y="2891"/>
                </a:lnTo>
                <a:lnTo>
                  <a:pt x="5243" y="2974"/>
                </a:lnTo>
                <a:lnTo>
                  <a:pt x="5296" y="3058"/>
                </a:lnTo>
                <a:lnTo>
                  <a:pt x="5347" y="3142"/>
                </a:lnTo>
                <a:lnTo>
                  <a:pt x="5396" y="3229"/>
                </a:lnTo>
                <a:lnTo>
                  <a:pt x="5444" y="3315"/>
                </a:lnTo>
                <a:lnTo>
                  <a:pt x="5489" y="3403"/>
                </a:lnTo>
                <a:lnTo>
                  <a:pt x="5532" y="3492"/>
                </a:lnTo>
                <a:lnTo>
                  <a:pt x="5573" y="3582"/>
                </a:lnTo>
                <a:lnTo>
                  <a:pt x="5612" y="3672"/>
                </a:lnTo>
                <a:lnTo>
                  <a:pt x="5650" y="3763"/>
                </a:lnTo>
                <a:lnTo>
                  <a:pt x="5685" y="3855"/>
                </a:lnTo>
                <a:lnTo>
                  <a:pt x="5718" y="3948"/>
                </a:lnTo>
                <a:lnTo>
                  <a:pt x="5749" y="4041"/>
                </a:lnTo>
                <a:lnTo>
                  <a:pt x="5777" y="4135"/>
                </a:lnTo>
                <a:lnTo>
                  <a:pt x="5805" y="4229"/>
                </a:lnTo>
                <a:lnTo>
                  <a:pt x="5829" y="4325"/>
                </a:lnTo>
                <a:lnTo>
                  <a:pt x="5851" y="4420"/>
                </a:lnTo>
                <a:lnTo>
                  <a:pt x="5870" y="4517"/>
                </a:lnTo>
                <a:lnTo>
                  <a:pt x="5887" y="4613"/>
                </a:lnTo>
                <a:lnTo>
                  <a:pt x="5902" y="4711"/>
                </a:lnTo>
                <a:lnTo>
                  <a:pt x="5909" y="4759"/>
                </a:lnTo>
                <a:lnTo>
                  <a:pt x="5915" y="4808"/>
                </a:lnTo>
                <a:lnTo>
                  <a:pt x="5920" y="4857"/>
                </a:lnTo>
                <a:lnTo>
                  <a:pt x="5925" y="4906"/>
                </a:lnTo>
                <a:lnTo>
                  <a:pt x="5929" y="4954"/>
                </a:lnTo>
                <a:lnTo>
                  <a:pt x="5933" y="5004"/>
                </a:lnTo>
                <a:lnTo>
                  <a:pt x="5936" y="5053"/>
                </a:lnTo>
                <a:lnTo>
                  <a:pt x="5938" y="5102"/>
                </a:lnTo>
                <a:lnTo>
                  <a:pt x="5940" y="5151"/>
                </a:lnTo>
                <a:lnTo>
                  <a:pt x="5941" y="5201"/>
                </a:lnTo>
                <a:lnTo>
                  <a:pt x="5941" y="5250"/>
                </a:lnTo>
                <a:lnTo>
                  <a:pt x="5941" y="5299"/>
                </a:lnTo>
                <a:lnTo>
                  <a:pt x="5940" y="5348"/>
                </a:lnTo>
                <a:lnTo>
                  <a:pt x="5938" y="5399"/>
                </a:lnTo>
                <a:lnTo>
                  <a:pt x="5936" y="5448"/>
                </a:lnTo>
                <a:lnTo>
                  <a:pt x="5934" y="5497"/>
                </a:lnTo>
                <a:lnTo>
                  <a:pt x="5930" y="5547"/>
                </a:lnTo>
                <a:lnTo>
                  <a:pt x="5926" y="5596"/>
                </a:lnTo>
                <a:lnTo>
                  <a:pt x="5921" y="5646"/>
                </a:lnTo>
                <a:lnTo>
                  <a:pt x="5916" y="5695"/>
                </a:lnTo>
                <a:lnTo>
                  <a:pt x="5910" y="5745"/>
                </a:lnTo>
                <a:lnTo>
                  <a:pt x="5903" y="5794"/>
                </a:lnTo>
                <a:lnTo>
                  <a:pt x="5903" y="5794"/>
                </a:lnTo>
                <a:lnTo>
                  <a:pt x="5870" y="6019"/>
                </a:lnTo>
                <a:lnTo>
                  <a:pt x="5836" y="6244"/>
                </a:lnTo>
                <a:lnTo>
                  <a:pt x="5803" y="6470"/>
                </a:lnTo>
                <a:lnTo>
                  <a:pt x="5769" y="6694"/>
                </a:lnTo>
                <a:lnTo>
                  <a:pt x="5738" y="6919"/>
                </a:lnTo>
                <a:lnTo>
                  <a:pt x="5723" y="7031"/>
                </a:lnTo>
                <a:lnTo>
                  <a:pt x="5709" y="7143"/>
                </a:lnTo>
                <a:lnTo>
                  <a:pt x="5696" y="7255"/>
                </a:lnTo>
                <a:lnTo>
                  <a:pt x="5683" y="7368"/>
                </a:lnTo>
                <a:lnTo>
                  <a:pt x="5672" y="7479"/>
                </a:lnTo>
                <a:lnTo>
                  <a:pt x="5662" y="7592"/>
                </a:lnTo>
                <a:lnTo>
                  <a:pt x="5652" y="7704"/>
                </a:lnTo>
                <a:lnTo>
                  <a:pt x="5645" y="7815"/>
                </a:lnTo>
                <a:lnTo>
                  <a:pt x="5638" y="7928"/>
                </a:lnTo>
                <a:lnTo>
                  <a:pt x="5633" y="8039"/>
                </a:lnTo>
                <a:lnTo>
                  <a:pt x="5629" y="8151"/>
                </a:lnTo>
                <a:lnTo>
                  <a:pt x="5628" y="8263"/>
                </a:lnTo>
                <a:lnTo>
                  <a:pt x="5627" y="8375"/>
                </a:lnTo>
                <a:lnTo>
                  <a:pt x="5629" y="8487"/>
                </a:lnTo>
                <a:lnTo>
                  <a:pt x="5633" y="8599"/>
                </a:lnTo>
                <a:lnTo>
                  <a:pt x="5638" y="8710"/>
                </a:lnTo>
                <a:lnTo>
                  <a:pt x="5646" y="8822"/>
                </a:lnTo>
                <a:lnTo>
                  <a:pt x="5656" y="8933"/>
                </a:lnTo>
                <a:lnTo>
                  <a:pt x="5669" y="9045"/>
                </a:lnTo>
                <a:lnTo>
                  <a:pt x="5676" y="9101"/>
                </a:lnTo>
                <a:lnTo>
                  <a:pt x="5684" y="9157"/>
                </a:lnTo>
                <a:lnTo>
                  <a:pt x="5692" y="9213"/>
                </a:lnTo>
                <a:lnTo>
                  <a:pt x="5701" y="9268"/>
                </a:lnTo>
                <a:lnTo>
                  <a:pt x="5710" y="9325"/>
                </a:lnTo>
                <a:lnTo>
                  <a:pt x="5721" y="9380"/>
                </a:lnTo>
                <a:lnTo>
                  <a:pt x="5732" y="9436"/>
                </a:lnTo>
                <a:lnTo>
                  <a:pt x="5743" y="9491"/>
                </a:lnTo>
                <a:lnTo>
                  <a:pt x="5756" y="9548"/>
                </a:lnTo>
                <a:lnTo>
                  <a:pt x="5769" y="9603"/>
                </a:lnTo>
                <a:lnTo>
                  <a:pt x="5783" y="9658"/>
                </a:lnTo>
                <a:lnTo>
                  <a:pt x="5798" y="9715"/>
                </a:lnTo>
                <a:lnTo>
                  <a:pt x="5814" y="9770"/>
                </a:lnTo>
                <a:lnTo>
                  <a:pt x="5830" y="9826"/>
                </a:lnTo>
                <a:lnTo>
                  <a:pt x="5846" y="9882"/>
                </a:lnTo>
                <a:lnTo>
                  <a:pt x="5864" y="9938"/>
                </a:lnTo>
                <a:lnTo>
                  <a:pt x="5882" y="9993"/>
                </a:lnTo>
                <a:lnTo>
                  <a:pt x="5902" y="10050"/>
                </a:lnTo>
                <a:lnTo>
                  <a:pt x="5922" y="10105"/>
                </a:lnTo>
                <a:lnTo>
                  <a:pt x="5943" y="10160"/>
                </a:lnTo>
                <a:lnTo>
                  <a:pt x="5964" y="10217"/>
                </a:lnTo>
                <a:lnTo>
                  <a:pt x="5988" y="10272"/>
                </a:lnTo>
                <a:lnTo>
                  <a:pt x="6011" y="10328"/>
                </a:lnTo>
                <a:lnTo>
                  <a:pt x="6036" y="10383"/>
                </a:lnTo>
                <a:lnTo>
                  <a:pt x="6061" y="10440"/>
                </a:lnTo>
                <a:lnTo>
                  <a:pt x="6087" y="10495"/>
                </a:lnTo>
                <a:lnTo>
                  <a:pt x="6114" y="10550"/>
                </a:lnTo>
                <a:lnTo>
                  <a:pt x="6142" y="10607"/>
                </a:lnTo>
                <a:lnTo>
                  <a:pt x="6172" y="10662"/>
                </a:lnTo>
                <a:lnTo>
                  <a:pt x="6202" y="10718"/>
                </a:lnTo>
                <a:lnTo>
                  <a:pt x="6233" y="10774"/>
                </a:lnTo>
                <a:lnTo>
                  <a:pt x="6265" y="10830"/>
                </a:lnTo>
                <a:lnTo>
                  <a:pt x="6297" y="10885"/>
                </a:lnTo>
                <a:lnTo>
                  <a:pt x="6332" y="10941"/>
                </a:lnTo>
                <a:lnTo>
                  <a:pt x="6367" y="10997"/>
                </a:lnTo>
                <a:lnTo>
                  <a:pt x="6403" y="11052"/>
                </a:lnTo>
                <a:lnTo>
                  <a:pt x="6440" y="11108"/>
                </a:lnTo>
                <a:lnTo>
                  <a:pt x="6478" y="11164"/>
                </a:lnTo>
                <a:lnTo>
                  <a:pt x="6518" y="11219"/>
                </a:lnTo>
                <a:lnTo>
                  <a:pt x="6558" y="11275"/>
                </a:lnTo>
                <a:lnTo>
                  <a:pt x="6599" y="11331"/>
                </a:lnTo>
                <a:lnTo>
                  <a:pt x="6641" y="11387"/>
                </a:lnTo>
                <a:lnTo>
                  <a:pt x="6686" y="11442"/>
                </a:lnTo>
                <a:lnTo>
                  <a:pt x="6730" y="11498"/>
                </a:lnTo>
                <a:lnTo>
                  <a:pt x="6776" y="11554"/>
                </a:lnTo>
                <a:lnTo>
                  <a:pt x="6823" y="11609"/>
                </a:lnTo>
                <a:lnTo>
                  <a:pt x="6872" y="11666"/>
                </a:lnTo>
                <a:lnTo>
                  <a:pt x="6921" y="11721"/>
                </a:lnTo>
                <a:lnTo>
                  <a:pt x="6971" y="11776"/>
                </a:lnTo>
                <a:lnTo>
                  <a:pt x="7024" y="11832"/>
                </a:lnTo>
                <a:lnTo>
                  <a:pt x="7076" y="11888"/>
                </a:lnTo>
                <a:lnTo>
                  <a:pt x="7130" y="11944"/>
                </a:lnTo>
                <a:lnTo>
                  <a:pt x="7185" y="11999"/>
                </a:lnTo>
                <a:lnTo>
                  <a:pt x="7243" y="12056"/>
                </a:lnTo>
                <a:lnTo>
                  <a:pt x="7300" y="12111"/>
                </a:lnTo>
                <a:lnTo>
                  <a:pt x="7359" y="12166"/>
                </a:lnTo>
                <a:lnTo>
                  <a:pt x="7421" y="12223"/>
                </a:lnTo>
                <a:lnTo>
                  <a:pt x="7482" y="12278"/>
                </a:lnTo>
                <a:lnTo>
                  <a:pt x="7545" y="12334"/>
                </a:lnTo>
                <a:lnTo>
                  <a:pt x="7610" y="12390"/>
                </a:lnTo>
                <a:lnTo>
                  <a:pt x="7675" y="12446"/>
                </a:lnTo>
                <a:lnTo>
                  <a:pt x="7743" y="12501"/>
                </a:lnTo>
                <a:lnTo>
                  <a:pt x="7811" y="12557"/>
                </a:lnTo>
                <a:lnTo>
                  <a:pt x="7881" y="12613"/>
                </a:lnTo>
                <a:lnTo>
                  <a:pt x="7953" y="12668"/>
                </a:lnTo>
                <a:lnTo>
                  <a:pt x="8025" y="12724"/>
                </a:lnTo>
                <a:lnTo>
                  <a:pt x="8100" y="12780"/>
                </a:lnTo>
                <a:lnTo>
                  <a:pt x="8175" y="12836"/>
                </a:lnTo>
                <a:lnTo>
                  <a:pt x="8251" y="12891"/>
                </a:lnTo>
                <a:lnTo>
                  <a:pt x="8330" y="12948"/>
                </a:lnTo>
                <a:lnTo>
                  <a:pt x="8330" y="12948"/>
                </a:lnTo>
                <a:lnTo>
                  <a:pt x="8319" y="12940"/>
                </a:lnTo>
                <a:lnTo>
                  <a:pt x="8306" y="12933"/>
                </a:lnTo>
                <a:lnTo>
                  <a:pt x="8292" y="12927"/>
                </a:lnTo>
                <a:lnTo>
                  <a:pt x="8278" y="12921"/>
                </a:lnTo>
                <a:lnTo>
                  <a:pt x="8262" y="12915"/>
                </a:lnTo>
                <a:lnTo>
                  <a:pt x="8244" y="12909"/>
                </a:lnTo>
                <a:lnTo>
                  <a:pt x="8209" y="12900"/>
                </a:lnTo>
                <a:lnTo>
                  <a:pt x="8170" y="12892"/>
                </a:lnTo>
                <a:lnTo>
                  <a:pt x="8130" y="12885"/>
                </a:lnTo>
                <a:lnTo>
                  <a:pt x="8088" y="12879"/>
                </a:lnTo>
                <a:lnTo>
                  <a:pt x="8045" y="12874"/>
                </a:lnTo>
                <a:lnTo>
                  <a:pt x="7960" y="12866"/>
                </a:lnTo>
                <a:lnTo>
                  <a:pt x="7877" y="12858"/>
                </a:lnTo>
                <a:lnTo>
                  <a:pt x="7839" y="12854"/>
                </a:lnTo>
                <a:lnTo>
                  <a:pt x="7804" y="12850"/>
                </a:lnTo>
                <a:lnTo>
                  <a:pt x="7772" y="12845"/>
                </a:lnTo>
                <a:lnTo>
                  <a:pt x="7744" y="12839"/>
                </a:lnTo>
                <a:lnTo>
                  <a:pt x="7744" y="12839"/>
                </a:lnTo>
                <a:lnTo>
                  <a:pt x="7642" y="12815"/>
                </a:lnTo>
                <a:lnTo>
                  <a:pt x="7541" y="12791"/>
                </a:lnTo>
                <a:lnTo>
                  <a:pt x="7441" y="12765"/>
                </a:lnTo>
                <a:lnTo>
                  <a:pt x="7341" y="12737"/>
                </a:lnTo>
                <a:lnTo>
                  <a:pt x="7242" y="12708"/>
                </a:lnTo>
                <a:lnTo>
                  <a:pt x="7142" y="12679"/>
                </a:lnTo>
                <a:lnTo>
                  <a:pt x="7043" y="12648"/>
                </a:lnTo>
                <a:lnTo>
                  <a:pt x="6944" y="12617"/>
                </a:lnTo>
                <a:lnTo>
                  <a:pt x="6845" y="12584"/>
                </a:lnTo>
                <a:lnTo>
                  <a:pt x="6748" y="12549"/>
                </a:lnTo>
                <a:lnTo>
                  <a:pt x="6649" y="12515"/>
                </a:lnTo>
                <a:lnTo>
                  <a:pt x="6553" y="12479"/>
                </a:lnTo>
                <a:lnTo>
                  <a:pt x="6455" y="12443"/>
                </a:lnTo>
                <a:lnTo>
                  <a:pt x="6359" y="12405"/>
                </a:lnTo>
                <a:lnTo>
                  <a:pt x="6262" y="12366"/>
                </a:lnTo>
                <a:lnTo>
                  <a:pt x="6167" y="12327"/>
                </a:lnTo>
                <a:lnTo>
                  <a:pt x="6167" y="12327"/>
                </a:lnTo>
                <a:lnTo>
                  <a:pt x="6044" y="12275"/>
                </a:lnTo>
                <a:lnTo>
                  <a:pt x="5921" y="12221"/>
                </a:lnTo>
                <a:lnTo>
                  <a:pt x="5800" y="12165"/>
                </a:lnTo>
                <a:lnTo>
                  <a:pt x="5678" y="12108"/>
                </a:lnTo>
                <a:lnTo>
                  <a:pt x="5556" y="12049"/>
                </a:lnTo>
                <a:lnTo>
                  <a:pt x="5436" y="11988"/>
                </a:lnTo>
                <a:lnTo>
                  <a:pt x="5316" y="11926"/>
                </a:lnTo>
                <a:lnTo>
                  <a:pt x="5196" y="11863"/>
                </a:lnTo>
                <a:lnTo>
                  <a:pt x="5077" y="11797"/>
                </a:lnTo>
                <a:lnTo>
                  <a:pt x="4960" y="11731"/>
                </a:lnTo>
                <a:lnTo>
                  <a:pt x="4842" y="11663"/>
                </a:lnTo>
                <a:lnTo>
                  <a:pt x="4725" y="11592"/>
                </a:lnTo>
                <a:lnTo>
                  <a:pt x="4609" y="11521"/>
                </a:lnTo>
                <a:lnTo>
                  <a:pt x="4494" y="11447"/>
                </a:lnTo>
                <a:lnTo>
                  <a:pt x="4379" y="11373"/>
                </a:lnTo>
                <a:lnTo>
                  <a:pt x="4266" y="11298"/>
                </a:lnTo>
                <a:lnTo>
                  <a:pt x="4152" y="11220"/>
                </a:lnTo>
                <a:lnTo>
                  <a:pt x="4041" y="11142"/>
                </a:lnTo>
                <a:lnTo>
                  <a:pt x="3929" y="11061"/>
                </a:lnTo>
                <a:lnTo>
                  <a:pt x="3819" y="10980"/>
                </a:lnTo>
                <a:lnTo>
                  <a:pt x="3710" y="10896"/>
                </a:lnTo>
                <a:lnTo>
                  <a:pt x="3601" y="10812"/>
                </a:lnTo>
                <a:lnTo>
                  <a:pt x="3494" y="10726"/>
                </a:lnTo>
                <a:lnTo>
                  <a:pt x="3388" y="10639"/>
                </a:lnTo>
                <a:lnTo>
                  <a:pt x="3282" y="10550"/>
                </a:lnTo>
                <a:lnTo>
                  <a:pt x="3178" y="10461"/>
                </a:lnTo>
                <a:lnTo>
                  <a:pt x="3075" y="10370"/>
                </a:lnTo>
                <a:lnTo>
                  <a:pt x="2973" y="10278"/>
                </a:lnTo>
                <a:lnTo>
                  <a:pt x="2872" y="10184"/>
                </a:lnTo>
                <a:lnTo>
                  <a:pt x="2772" y="10089"/>
                </a:lnTo>
                <a:lnTo>
                  <a:pt x="2674" y="9993"/>
                </a:lnTo>
                <a:lnTo>
                  <a:pt x="2577" y="9896"/>
                </a:lnTo>
                <a:lnTo>
                  <a:pt x="2481" y="9797"/>
                </a:lnTo>
                <a:lnTo>
                  <a:pt x="2386" y="9698"/>
                </a:lnTo>
                <a:lnTo>
                  <a:pt x="2294" y="9596"/>
                </a:lnTo>
                <a:lnTo>
                  <a:pt x="2201" y="9495"/>
                </a:lnTo>
                <a:lnTo>
                  <a:pt x="2111" y="9391"/>
                </a:lnTo>
                <a:lnTo>
                  <a:pt x="2022" y="9286"/>
                </a:lnTo>
                <a:lnTo>
                  <a:pt x="1935" y="9181"/>
                </a:lnTo>
                <a:lnTo>
                  <a:pt x="1848" y="9074"/>
                </a:lnTo>
                <a:lnTo>
                  <a:pt x="1764" y="8967"/>
                </a:lnTo>
                <a:lnTo>
                  <a:pt x="1680" y="8858"/>
                </a:lnTo>
                <a:lnTo>
                  <a:pt x="1599" y="8748"/>
                </a:lnTo>
                <a:lnTo>
                  <a:pt x="1518" y="8638"/>
                </a:lnTo>
                <a:lnTo>
                  <a:pt x="1440" y="8525"/>
                </a:lnTo>
                <a:lnTo>
                  <a:pt x="1363" y="8412"/>
                </a:lnTo>
                <a:lnTo>
                  <a:pt x="1288" y="8299"/>
                </a:lnTo>
                <a:lnTo>
                  <a:pt x="1214" y="8183"/>
                </a:lnTo>
                <a:lnTo>
                  <a:pt x="1143" y="8068"/>
                </a:lnTo>
                <a:lnTo>
                  <a:pt x="1073" y="7951"/>
                </a:lnTo>
                <a:lnTo>
                  <a:pt x="1004" y="7833"/>
                </a:lnTo>
                <a:lnTo>
                  <a:pt x="938" y="7715"/>
                </a:lnTo>
                <a:lnTo>
                  <a:pt x="874" y="7595"/>
                </a:lnTo>
                <a:lnTo>
                  <a:pt x="811" y="7474"/>
                </a:lnTo>
                <a:lnTo>
                  <a:pt x="750" y="7354"/>
                </a:lnTo>
                <a:lnTo>
                  <a:pt x="692" y="7231"/>
                </a:lnTo>
                <a:lnTo>
                  <a:pt x="634" y="7108"/>
                </a:lnTo>
                <a:lnTo>
                  <a:pt x="579" y="6984"/>
                </a:lnTo>
                <a:lnTo>
                  <a:pt x="527" y="6859"/>
                </a:lnTo>
                <a:lnTo>
                  <a:pt x="475" y="6734"/>
                </a:lnTo>
                <a:lnTo>
                  <a:pt x="426" y="6607"/>
                </a:lnTo>
                <a:lnTo>
                  <a:pt x="380" y="6481"/>
                </a:lnTo>
                <a:lnTo>
                  <a:pt x="334" y="6353"/>
                </a:lnTo>
                <a:lnTo>
                  <a:pt x="292" y="6224"/>
                </a:lnTo>
                <a:lnTo>
                  <a:pt x="292" y="6224"/>
                </a:lnTo>
                <a:lnTo>
                  <a:pt x="271" y="6159"/>
                </a:lnTo>
                <a:lnTo>
                  <a:pt x="252" y="6095"/>
                </a:lnTo>
                <a:lnTo>
                  <a:pt x="233" y="6029"/>
                </a:lnTo>
                <a:lnTo>
                  <a:pt x="215" y="5964"/>
                </a:lnTo>
                <a:lnTo>
                  <a:pt x="197" y="5899"/>
                </a:lnTo>
                <a:lnTo>
                  <a:pt x="180" y="5833"/>
                </a:lnTo>
                <a:lnTo>
                  <a:pt x="164" y="5768"/>
                </a:lnTo>
                <a:lnTo>
                  <a:pt x="148" y="5701"/>
                </a:lnTo>
                <a:lnTo>
                  <a:pt x="133" y="5636"/>
                </a:lnTo>
                <a:lnTo>
                  <a:pt x="119" y="5570"/>
                </a:lnTo>
                <a:lnTo>
                  <a:pt x="106" y="5504"/>
                </a:lnTo>
                <a:lnTo>
                  <a:pt x="93" y="5438"/>
                </a:lnTo>
                <a:lnTo>
                  <a:pt x="82" y="5372"/>
                </a:lnTo>
                <a:lnTo>
                  <a:pt x="71" y="5305"/>
                </a:lnTo>
                <a:lnTo>
                  <a:pt x="61" y="5239"/>
                </a:lnTo>
                <a:lnTo>
                  <a:pt x="51" y="5172"/>
                </a:lnTo>
                <a:lnTo>
                  <a:pt x="43" y="5106"/>
                </a:lnTo>
                <a:lnTo>
                  <a:pt x="35" y="5040"/>
                </a:lnTo>
                <a:lnTo>
                  <a:pt x="28" y="4973"/>
                </a:lnTo>
                <a:lnTo>
                  <a:pt x="21" y="4906"/>
                </a:lnTo>
                <a:lnTo>
                  <a:pt x="16" y="4840"/>
                </a:lnTo>
                <a:lnTo>
                  <a:pt x="11" y="4773"/>
                </a:lnTo>
                <a:lnTo>
                  <a:pt x="7" y="4707"/>
                </a:lnTo>
                <a:lnTo>
                  <a:pt x="4" y="4640"/>
                </a:lnTo>
                <a:lnTo>
                  <a:pt x="2" y="4573"/>
                </a:lnTo>
                <a:lnTo>
                  <a:pt x="1" y="4507"/>
                </a:lnTo>
                <a:lnTo>
                  <a:pt x="0" y="4440"/>
                </a:lnTo>
                <a:lnTo>
                  <a:pt x="0" y="4374"/>
                </a:lnTo>
                <a:lnTo>
                  <a:pt x="1" y="4308"/>
                </a:lnTo>
                <a:lnTo>
                  <a:pt x="3" y="4241"/>
                </a:lnTo>
                <a:lnTo>
                  <a:pt x="6" y="4175"/>
                </a:lnTo>
                <a:lnTo>
                  <a:pt x="10" y="4109"/>
                </a:lnTo>
                <a:lnTo>
                  <a:pt x="14" y="4042"/>
                </a:lnTo>
                <a:lnTo>
                  <a:pt x="20" y="3976"/>
                </a:lnTo>
                <a:lnTo>
                  <a:pt x="26" y="3909"/>
                </a:lnTo>
                <a:lnTo>
                  <a:pt x="33" y="3844"/>
                </a:lnTo>
                <a:lnTo>
                  <a:pt x="41" y="3778"/>
                </a:lnTo>
                <a:lnTo>
                  <a:pt x="50" y="3712"/>
                </a:lnTo>
                <a:lnTo>
                  <a:pt x="59" y="3647"/>
                </a:lnTo>
                <a:lnTo>
                  <a:pt x="70" y="3582"/>
                </a:lnTo>
                <a:lnTo>
                  <a:pt x="82" y="3516"/>
                </a:lnTo>
                <a:lnTo>
                  <a:pt x="94" y="3451"/>
                </a:lnTo>
                <a:lnTo>
                  <a:pt x="107" y="3386"/>
                </a:lnTo>
                <a:lnTo>
                  <a:pt x="122" y="3321"/>
                </a:lnTo>
                <a:lnTo>
                  <a:pt x="137" y="3256"/>
                </a:lnTo>
                <a:lnTo>
                  <a:pt x="153" y="3191"/>
                </a:lnTo>
                <a:lnTo>
                  <a:pt x="171" y="3127"/>
                </a:lnTo>
                <a:lnTo>
                  <a:pt x="189" y="3063"/>
                </a:lnTo>
                <a:lnTo>
                  <a:pt x="208" y="2999"/>
                </a:lnTo>
                <a:lnTo>
                  <a:pt x="228" y="2935"/>
                </a:lnTo>
                <a:lnTo>
                  <a:pt x="249" y="2872"/>
                </a:lnTo>
                <a:lnTo>
                  <a:pt x="270" y="2808"/>
                </a:lnTo>
                <a:lnTo>
                  <a:pt x="293" y="2746"/>
                </a:lnTo>
                <a:lnTo>
                  <a:pt x="317" y="2683"/>
                </a:lnTo>
                <a:lnTo>
                  <a:pt x="343" y="2620"/>
                </a:lnTo>
                <a:lnTo>
                  <a:pt x="368" y="2558"/>
                </a:lnTo>
                <a:lnTo>
                  <a:pt x="395" y="2496"/>
                </a:lnTo>
                <a:lnTo>
                  <a:pt x="423" y="2434"/>
                </a:lnTo>
                <a:lnTo>
                  <a:pt x="451" y="2373"/>
                </a:lnTo>
                <a:lnTo>
                  <a:pt x="481" y="2312"/>
                </a:lnTo>
                <a:lnTo>
                  <a:pt x="512" y="2250"/>
                </a:lnTo>
                <a:lnTo>
                  <a:pt x="544" y="2190"/>
                </a:lnTo>
                <a:lnTo>
                  <a:pt x="577" y="2130"/>
                </a:lnTo>
                <a:lnTo>
                  <a:pt x="611" y="2069"/>
                </a:lnTo>
                <a:lnTo>
                  <a:pt x="611" y="2069"/>
                </a:lnTo>
                <a:lnTo>
                  <a:pt x="636" y="2026"/>
                </a:lnTo>
                <a:lnTo>
                  <a:pt x="662" y="1983"/>
                </a:lnTo>
                <a:lnTo>
                  <a:pt x="688" y="1940"/>
                </a:lnTo>
                <a:lnTo>
                  <a:pt x="716" y="1897"/>
                </a:lnTo>
                <a:lnTo>
                  <a:pt x="743" y="1856"/>
                </a:lnTo>
                <a:lnTo>
                  <a:pt x="771" y="1814"/>
                </a:lnTo>
                <a:lnTo>
                  <a:pt x="799" y="1773"/>
                </a:lnTo>
                <a:lnTo>
                  <a:pt x="827" y="1732"/>
                </a:lnTo>
                <a:lnTo>
                  <a:pt x="887" y="1652"/>
                </a:lnTo>
                <a:lnTo>
                  <a:pt x="947" y="1574"/>
                </a:lnTo>
                <a:lnTo>
                  <a:pt x="1009" y="1497"/>
                </a:lnTo>
                <a:lnTo>
                  <a:pt x="1074" y="1422"/>
                </a:lnTo>
                <a:lnTo>
                  <a:pt x="1139" y="1347"/>
                </a:lnTo>
                <a:lnTo>
                  <a:pt x="1206" y="1276"/>
                </a:lnTo>
                <a:lnTo>
                  <a:pt x="1275" y="1204"/>
                </a:lnTo>
                <a:lnTo>
                  <a:pt x="1344" y="1135"/>
                </a:lnTo>
                <a:lnTo>
                  <a:pt x="1416" y="1067"/>
                </a:lnTo>
                <a:lnTo>
                  <a:pt x="1488" y="1000"/>
                </a:lnTo>
                <a:lnTo>
                  <a:pt x="1562" y="935"/>
                </a:lnTo>
                <a:lnTo>
                  <a:pt x="1637" y="871"/>
                </a:lnTo>
                <a:lnTo>
                  <a:pt x="1713" y="808"/>
                </a:lnTo>
                <a:lnTo>
                  <a:pt x="1791" y="747"/>
                </a:lnTo>
                <a:lnTo>
                  <a:pt x="1869" y="687"/>
                </a:lnTo>
                <a:lnTo>
                  <a:pt x="1949" y="627"/>
                </a:lnTo>
                <a:lnTo>
                  <a:pt x="2029" y="569"/>
                </a:lnTo>
                <a:lnTo>
                  <a:pt x="2111" y="513"/>
                </a:lnTo>
                <a:lnTo>
                  <a:pt x="2193" y="457"/>
                </a:lnTo>
                <a:lnTo>
                  <a:pt x="2277" y="402"/>
                </a:lnTo>
                <a:lnTo>
                  <a:pt x="2360" y="349"/>
                </a:lnTo>
                <a:lnTo>
                  <a:pt x="2444" y="296"/>
                </a:lnTo>
                <a:lnTo>
                  <a:pt x="2530" y="244"/>
                </a:lnTo>
                <a:lnTo>
                  <a:pt x="2615" y="194"/>
                </a:lnTo>
                <a:lnTo>
                  <a:pt x="2702" y="144"/>
                </a:lnTo>
                <a:lnTo>
                  <a:pt x="2789" y="95"/>
                </a:lnTo>
                <a:lnTo>
                  <a:pt x="2877" y="47"/>
                </a:lnTo>
                <a:lnTo>
                  <a:pt x="2964" y="0"/>
                </a:lnTo>
                <a:lnTo>
                  <a:pt x="2964" y="0"/>
                </a:lnTo>
                <a:close/>
              </a:path>
            </a:pathLst>
          </a:custGeom>
          <a:solidFill>
            <a:srgbClr val="E93531"/>
          </a:solidFill>
          <a:ln>
            <a:noFill/>
          </a:ln>
          <a:effectLst>
            <a:outerShdw blurRad="1270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41564" tIns="20782" rIns="41564" bIns="20782" numCol="1" anchor="t" anchorCtr="0" compatLnSpc="1"/>
          <a:lstStyle/>
          <a:p>
            <a:endParaRPr lang="en-US" sz="820">
              <a:latin typeface="微软雅黑" panose="020B0503020204020204" pitchFamily="34" charset="-122"/>
              <a:ea typeface="微软雅黑" panose="020B0503020204020204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67" name="Freeform 66"/>
          <p:cNvSpPr/>
          <p:nvPr/>
        </p:nvSpPr>
        <p:spPr bwMode="auto">
          <a:xfrm>
            <a:off x="1977939" y="1614165"/>
            <a:ext cx="1519542" cy="1025300"/>
          </a:xfrm>
          <a:custGeom>
            <a:avLst/>
            <a:gdLst>
              <a:gd name="T0" fmla="*/ 11854 w 12590"/>
              <a:gd name="T1" fmla="*/ 8438 h 8493"/>
              <a:gd name="T2" fmla="*/ 11822 w 12590"/>
              <a:gd name="T3" fmla="*/ 8286 h 8493"/>
              <a:gd name="T4" fmla="*/ 11726 w 12590"/>
              <a:gd name="T5" fmla="*/ 8123 h 8493"/>
              <a:gd name="T6" fmla="*/ 11511 w 12590"/>
              <a:gd name="T7" fmla="*/ 7890 h 8493"/>
              <a:gd name="T8" fmla="*/ 11382 w 12590"/>
              <a:gd name="T9" fmla="*/ 7808 h 8493"/>
              <a:gd name="T10" fmla="*/ 11085 w 12590"/>
              <a:gd name="T11" fmla="*/ 7707 h 8493"/>
              <a:gd name="T12" fmla="*/ 10741 w 12590"/>
              <a:gd name="T13" fmla="*/ 7675 h 8493"/>
              <a:gd name="T14" fmla="*/ 10143 w 12590"/>
              <a:gd name="T15" fmla="*/ 7707 h 8493"/>
              <a:gd name="T16" fmla="*/ 9812 w 12590"/>
              <a:gd name="T17" fmla="*/ 7718 h 8493"/>
              <a:gd name="T18" fmla="*/ 9477 w 12590"/>
              <a:gd name="T19" fmla="*/ 7694 h 8493"/>
              <a:gd name="T20" fmla="*/ 8907 w 12590"/>
              <a:gd name="T21" fmla="*/ 7583 h 8493"/>
              <a:gd name="T22" fmla="*/ 8357 w 12590"/>
              <a:gd name="T23" fmla="*/ 7408 h 8493"/>
              <a:gd name="T24" fmla="*/ 7730 w 12590"/>
              <a:gd name="T25" fmla="*/ 7115 h 8493"/>
              <a:gd name="T26" fmla="*/ 7159 w 12590"/>
              <a:gd name="T27" fmla="*/ 6729 h 8493"/>
              <a:gd name="T28" fmla="*/ 6692 w 12590"/>
              <a:gd name="T29" fmla="*/ 6295 h 8493"/>
              <a:gd name="T30" fmla="*/ 6471 w 12590"/>
              <a:gd name="T31" fmla="*/ 6032 h 8493"/>
              <a:gd name="T32" fmla="*/ 6274 w 12590"/>
              <a:gd name="T33" fmla="*/ 5748 h 8493"/>
              <a:gd name="T34" fmla="*/ 6102 w 12590"/>
              <a:gd name="T35" fmla="*/ 5445 h 8493"/>
              <a:gd name="T36" fmla="*/ 5537 w 12590"/>
              <a:gd name="T37" fmla="*/ 4330 h 8493"/>
              <a:gd name="T38" fmla="*/ 5150 w 12590"/>
              <a:gd name="T39" fmla="*/ 3643 h 8493"/>
              <a:gd name="T40" fmla="*/ 4709 w 12590"/>
              <a:gd name="T41" fmla="*/ 2996 h 8493"/>
              <a:gd name="T42" fmla="*/ 4308 w 12590"/>
              <a:gd name="T43" fmla="*/ 2528 h 8493"/>
              <a:gd name="T44" fmla="*/ 4019 w 12590"/>
              <a:gd name="T45" fmla="*/ 2253 h 8493"/>
              <a:gd name="T46" fmla="*/ 3702 w 12590"/>
              <a:gd name="T47" fmla="*/ 1999 h 8493"/>
              <a:gd name="T48" fmla="*/ 3352 w 12590"/>
              <a:gd name="T49" fmla="*/ 1768 h 8493"/>
              <a:gd name="T50" fmla="*/ 2966 w 12590"/>
              <a:gd name="T51" fmla="*/ 1562 h 8493"/>
              <a:gd name="T52" fmla="*/ 2541 w 12590"/>
              <a:gd name="T53" fmla="*/ 1385 h 8493"/>
              <a:gd name="T54" fmla="*/ 2073 w 12590"/>
              <a:gd name="T55" fmla="*/ 1237 h 8493"/>
              <a:gd name="T56" fmla="*/ 1559 w 12590"/>
              <a:gd name="T57" fmla="*/ 1121 h 8493"/>
              <a:gd name="T58" fmla="*/ 995 w 12590"/>
              <a:gd name="T59" fmla="*/ 1041 h 8493"/>
              <a:gd name="T60" fmla="*/ 378 w 12590"/>
              <a:gd name="T61" fmla="*/ 998 h 8493"/>
              <a:gd name="T62" fmla="*/ 28 w 12590"/>
              <a:gd name="T63" fmla="*/ 988 h 8493"/>
              <a:gd name="T64" fmla="*/ 199 w 12590"/>
              <a:gd name="T65" fmla="*/ 926 h 8493"/>
              <a:gd name="T66" fmla="*/ 516 w 12590"/>
              <a:gd name="T67" fmla="*/ 753 h 8493"/>
              <a:gd name="T68" fmla="*/ 1028 w 12590"/>
              <a:gd name="T69" fmla="*/ 560 h 8493"/>
              <a:gd name="T70" fmla="*/ 1724 w 12590"/>
              <a:gd name="T71" fmla="*/ 351 h 8493"/>
              <a:gd name="T72" fmla="*/ 2389 w 12590"/>
              <a:gd name="T73" fmla="*/ 199 h 8493"/>
              <a:gd name="T74" fmla="*/ 3322 w 12590"/>
              <a:gd name="T75" fmla="*/ 60 h 8493"/>
              <a:gd name="T76" fmla="*/ 4274 w 12590"/>
              <a:gd name="T77" fmla="*/ 2 h 8493"/>
              <a:gd name="T78" fmla="*/ 5234 w 12590"/>
              <a:gd name="T79" fmla="*/ 25 h 8493"/>
              <a:gd name="T80" fmla="*/ 6190 w 12590"/>
              <a:gd name="T81" fmla="*/ 132 h 8493"/>
              <a:gd name="T82" fmla="*/ 7134 w 12590"/>
              <a:gd name="T83" fmla="*/ 322 h 8493"/>
              <a:gd name="T84" fmla="*/ 8052 w 12590"/>
              <a:gd name="T85" fmla="*/ 597 h 8493"/>
              <a:gd name="T86" fmla="*/ 8935 w 12590"/>
              <a:gd name="T87" fmla="*/ 959 h 8493"/>
              <a:gd name="T88" fmla="*/ 9771 w 12590"/>
              <a:gd name="T89" fmla="*/ 1409 h 8493"/>
              <a:gd name="T90" fmla="*/ 10443 w 12590"/>
              <a:gd name="T91" fmla="*/ 1865 h 8493"/>
              <a:gd name="T92" fmla="*/ 10811 w 12590"/>
              <a:gd name="T93" fmla="*/ 2165 h 8493"/>
              <a:gd name="T94" fmla="*/ 11152 w 12590"/>
              <a:gd name="T95" fmla="*/ 2490 h 8493"/>
              <a:gd name="T96" fmla="*/ 11466 w 12590"/>
              <a:gd name="T97" fmla="*/ 2839 h 8493"/>
              <a:gd name="T98" fmla="*/ 11747 w 12590"/>
              <a:gd name="T99" fmla="*/ 3211 h 8493"/>
              <a:gd name="T100" fmla="*/ 11993 w 12590"/>
              <a:gd name="T101" fmla="*/ 3605 h 8493"/>
              <a:gd name="T102" fmla="*/ 12201 w 12590"/>
              <a:gd name="T103" fmla="*/ 4019 h 8493"/>
              <a:gd name="T104" fmla="*/ 12368 w 12590"/>
              <a:gd name="T105" fmla="*/ 4455 h 8493"/>
              <a:gd name="T106" fmla="*/ 12491 w 12590"/>
              <a:gd name="T107" fmla="*/ 4907 h 8493"/>
              <a:gd name="T108" fmla="*/ 12566 w 12590"/>
              <a:gd name="T109" fmla="*/ 5378 h 8493"/>
              <a:gd name="T110" fmla="*/ 12589 w 12590"/>
              <a:gd name="T111" fmla="*/ 5698 h 8493"/>
              <a:gd name="T112" fmla="*/ 12567 w 12590"/>
              <a:gd name="T113" fmla="*/ 6243 h 8493"/>
              <a:gd name="T114" fmla="*/ 12448 w 12590"/>
              <a:gd name="T115" fmla="*/ 6922 h 8493"/>
              <a:gd name="T116" fmla="*/ 12243 w 12590"/>
              <a:gd name="T117" fmla="*/ 7583 h 8493"/>
              <a:gd name="T118" fmla="*/ 11971 w 12590"/>
              <a:gd name="T119" fmla="*/ 8225 h 84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590" h="8493">
                <a:moveTo>
                  <a:pt x="11839" y="8493"/>
                </a:moveTo>
                <a:lnTo>
                  <a:pt x="11839" y="8493"/>
                </a:lnTo>
                <a:lnTo>
                  <a:pt x="11843" y="8485"/>
                </a:lnTo>
                <a:lnTo>
                  <a:pt x="11846" y="8476"/>
                </a:lnTo>
                <a:lnTo>
                  <a:pt x="11849" y="8467"/>
                </a:lnTo>
                <a:lnTo>
                  <a:pt x="11851" y="8458"/>
                </a:lnTo>
                <a:lnTo>
                  <a:pt x="11854" y="8438"/>
                </a:lnTo>
                <a:lnTo>
                  <a:pt x="11855" y="8418"/>
                </a:lnTo>
                <a:lnTo>
                  <a:pt x="11854" y="8398"/>
                </a:lnTo>
                <a:lnTo>
                  <a:pt x="11851" y="8376"/>
                </a:lnTo>
                <a:lnTo>
                  <a:pt x="11846" y="8354"/>
                </a:lnTo>
                <a:lnTo>
                  <a:pt x="11839" y="8331"/>
                </a:lnTo>
                <a:lnTo>
                  <a:pt x="11831" y="8309"/>
                </a:lnTo>
                <a:lnTo>
                  <a:pt x="11822" y="8286"/>
                </a:lnTo>
                <a:lnTo>
                  <a:pt x="11811" y="8262"/>
                </a:lnTo>
                <a:lnTo>
                  <a:pt x="11799" y="8239"/>
                </a:lnTo>
                <a:lnTo>
                  <a:pt x="11786" y="8216"/>
                </a:lnTo>
                <a:lnTo>
                  <a:pt x="11772" y="8192"/>
                </a:lnTo>
                <a:lnTo>
                  <a:pt x="11757" y="8168"/>
                </a:lnTo>
                <a:lnTo>
                  <a:pt x="11742" y="8145"/>
                </a:lnTo>
                <a:lnTo>
                  <a:pt x="11726" y="8123"/>
                </a:lnTo>
                <a:lnTo>
                  <a:pt x="11709" y="8100"/>
                </a:lnTo>
                <a:lnTo>
                  <a:pt x="11674" y="8057"/>
                </a:lnTo>
                <a:lnTo>
                  <a:pt x="11639" y="8016"/>
                </a:lnTo>
                <a:lnTo>
                  <a:pt x="11605" y="7978"/>
                </a:lnTo>
                <a:lnTo>
                  <a:pt x="11571" y="7944"/>
                </a:lnTo>
                <a:lnTo>
                  <a:pt x="11540" y="7915"/>
                </a:lnTo>
                <a:lnTo>
                  <a:pt x="11511" y="7890"/>
                </a:lnTo>
                <a:lnTo>
                  <a:pt x="11487" y="7872"/>
                </a:lnTo>
                <a:lnTo>
                  <a:pt x="11487" y="7872"/>
                </a:lnTo>
                <a:lnTo>
                  <a:pt x="11467" y="7858"/>
                </a:lnTo>
                <a:lnTo>
                  <a:pt x="11446" y="7845"/>
                </a:lnTo>
                <a:lnTo>
                  <a:pt x="11425" y="7832"/>
                </a:lnTo>
                <a:lnTo>
                  <a:pt x="11404" y="7819"/>
                </a:lnTo>
                <a:lnTo>
                  <a:pt x="11382" y="7808"/>
                </a:lnTo>
                <a:lnTo>
                  <a:pt x="11361" y="7797"/>
                </a:lnTo>
                <a:lnTo>
                  <a:pt x="11316" y="7777"/>
                </a:lnTo>
                <a:lnTo>
                  <a:pt x="11271" y="7759"/>
                </a:lnTo>
                <a:lnTo>
                  <a:pt x="11226" y="7743"/>
                </a:lnTo>
                <a:lnTo>
                  <a:pt x="11180" y="7729"/>
                </a:lnTo>
                <a:lnTo>
                  <a:pt x="11132" y="7717"/>
                </a:lnTo>
                <a:lnTo>
                  <a:pt x="11085" y="7707"/>
                </a:lnTo>
                <a:lnTo>
                  <a:pt x="11038" y="7698"/>
                </a:lnTo>
                <a:lnTo>
                  <a:pt x="10988" y="7691"/>
                </a:lnTo>
                <a:lnTo>
                  <a:pt x="10940" y="7685"/>
                </a:lnTo>
                <a:lnTo>
                  <a:pt x="10891" y="7681"/>
                </a:lnTo>
                <a:lnTo>
                  <a:pt x="10842" y="7678"/>
                </a:lnTo>
                <a:lnTo>
                  <a:pt x="10791" y="7676"/>
                </a:lnTo>
                <a:lnTo>
                  <a:pt x="10741" y="7675"/>
                </a:lnTo>
                <a:lnTo>
                  <a:pt x="10691" y="7675"/>
                </a:lnTo>
                <a:lnTo>
                  <a:pt x="10641" y="7676"/>
                </a:lnTo>
                <a:lnTo>
                  <a:pt x="10590" y="7678"/>
                </a:lnTo>
                <a:lnTo>
                  <a:pt x="10540" y="7680"/>
                </a:lnTo>
                <a:lnTo>
                  <a:pt x="10439" y="7686"/>
                </a:lnTo>
                <a:lnTo>
                  <a:pt x="10340" y="7693"/>
                </a:lnTo>
                <a:lnTo>
                  <a:pt x="10143" y="7707"/>
                </a:lnTo>
                <a:lnTo>
                  <a:pt x="10047" y="7713"/>
                </a:lnTo>
                <a:lnTo>
                  <a:pt x="10000" y="7716"/>
                </a:lnTo>
                <a:lnTo>
                  <a:pt x="9954" y="7718"/>
                </a:lnTo>
                <a:lnTo>
                  <a:pt x="9954" y="7718"/>
                </a:lnTo>
                <a:lnTo>
                  <a:pt x="9906" y="7719"/>
                </a:lnTo>
                <a:lnTo>
                  <a:pt x="9859" y="7719"/>
                </a:lnTo>
                <a:lnTo>
                  <a:pt x="9812" y="7718"/>
                </a:lnTo>
                <a:lnTo>
                  <a:pt x="9764" y="7717"/>
                </a:lnTo>
                <a:lnTo>
                  <a:pt x="9716" y="7715"/>
                </a:lnTo>
                <a:lnTo>
                  <a:pt x="9668" y="7712"/>
                </a:lnTo>
                <a:lnTo>
                  <a:pt x="9621" y="7709"/>
                </a:lnTo>
                <a:lnTo>
                  <a:pt x="9572" y="7705"/>
                </a:lnTo>
                <a:lnTo>
                  <a:pt x="9525" y="7700"/>
                </a:lnTo>
                <a:lnTo>
                  <a:pt x="9477" y="7694"/>
                </a:lnTo>
                <a:lnTo>
                  <a:pt x="9430" y="7688"/>
                </a:lnTo>
                <a:lnTo>
                  <a:pt x="9381" y="7682"/>
                </a:lnTo>
                <a:lnTo>
                  <a:pt x="9286" y="7667"/>
                </a:lnTo>
                <a:lnTo>
                  <a:pt x="9190" y="7648"/>
                </a:lnTo>
                <a:lnTo>
                  <a:pt x="9096" y="7628"/>
                </a:lnTo>
                <a:lnTo>
                  <a:pt x="9001" y="7607"/>
                </a:lnTo>
                <a:lnTo>
                  <a:pt x="8907" y="7583"/>
                </a:lnTo>
                <a:lnTo>
                  <a:pt x="8814" y="7558"/>
                </a:lnTo>
                <a:lnTo>
                  <a:pt x="8722" y="7531"/>
                </a:lnTo>
                <a:lnTo>
                  <a:pt x="8630" y="7503"/>
                </a:lnTo>
                <a:lnTo>
                  <a:pt x="8540" y="7474"/>
                </a:lnTo>
                <a:lnTo>
                  <a:pt x="8450" y="7442"/>
                </a:lnTo>
                <a:lnTo>
                  <a:pt x="8450" y="7442"/>
                </a:lnTo>
                <a:lnTo>
                  <a:pt x="8357" y="7408"/>
                </a:lnTo>
                <a:lnTo>
                  <a:pt x="8264" y="7372"/>
                </a:lnTo>
                <a:lnTo>
                  <a:pt x="8172" y="7334"/>
                </a:lnTo>
                <a:lnTo>
                  <a:pt x="8082" y="7294"/>
                </a:lnTo>
                <a:lnTo>
                  <a:pt x="7992" y="7252"/>
                </a:lnTo>
                <a:lnTo>
                  <a:pt x="7904" y="7208"/>
                </a:lnTo>
                <a:lnTo>
                  <a:pt x="7816" y="7163"/>
                </a:lnTo>
                <a:lnTo>
                  <a:pt x="7730" y="7115"/>
                </a:lnTo>
                <a:lnTo>
                  <a:pt x="7644" y="7065"/>
                </a:lnTo>
                <a:lnTo>
                  <a:pt x="7560" y="7014"/>
                </a:lnTo>
                <a:lnTo>
                  <a:pt x="7478" y="6961"/>
                </a:lnTo>
                <a:lnTo>
                  <a:pt x="7396" y="6905"/>
                </a:lnTo>
                <a:lnTo>
                  <a:pt x="7316" y="6849"/>
                </a:lnTo>
                <a:lnTo>
                  <a:pt x="7236" y="6791"/>
                </a:lnTo>
                <a:lnTo>
                  <a:pt x="7159" y="6729"/>
                </a:lnTo>
                <a:lnTo>
                  <a:pt x="7082" y="6668"/>
                </a:lnTo>
                <a:lnTo>
                  <a:pt x="7008" y="6604"/>
                </a:lnTo>
                <a:lnTo>
                  <a:pt x="6935" y="6538"/>
                </a:lnTo>
                <a:lnTo>
                  <a:pt x="6863" y="6471"/>
                </a:lnTo>
                <a:lnTo>
                  <a:pt x="6794" y="6402"/>
                </a:lnTo>
                <a:lnTo>
                  <a:pt x="6725" y="6331"/>
                </a:lnTo>
                <a:lnTo>
                  <a:pt x="6692" y="6295"/>
                </a:lnTo>
                <a:lnTo>
                  <a:pt x="6659" y="6259"/>
                </a:lnTo>
                <a:lnTo>
                  <a:pt x="6627" y="6222"/>
                </a:lnTo>
                <a:lnTo>
                  <a:pt x="6595" y="6184"/>
                </a:lnTo>
                <a:lnTo>
                  <a:pt x="6563" y="6147"/>
                </a:lnTo>
                <a:lnTo>
                  <a:pt x="6532" y="6109"/>
                </a:lnTo>
                <a:lnTo>
                  <a:pt x="6501" y="6070"/>
                </a:lnTo>
                <a:lnTo>
                  <a:pt x="6471" y="6032"/>
                </a:lnTo>
                <a:lnTo>
                  <a:pt x="6442" y="5992"/>
                </a:lnTo>
                <a:lnTo>
                  <a:pt x="6412" y="5952"/>
                </a:lnTo>
                <a:lnTo>
                  <a:pt x="6383" y="5912"/>
                </a:lnTo>
                <a:lnTo>
                  <a:pt x="6355" y="5872"/>
                </a:lnTo>
                <a:lnTo>
                  <a:pt x="6327" y="5830"/>
                </a:lnTo>
                <a:lnTo>
                  <a:pt x="6300" y="5789"/>
                </a:lnTo>
                <a:lnTo>
                  <a:pt x="6274" y="5748"/>
                </a:lnTo>
                <a:lnTo>
                  <a:pt x="6248" y="5706"/>
                </a:lnTo>
                <a:lnTo>
                  <a:pt x="6221" y="5663"/>
                </a:lnTo>
                <a:lnTo>
                  <a:pt x="6196" y="5620"/>
                </a:lnTo>
                <a:lnTo>
                  <a:pt x="6172" y="5577"/>
                </a:lnTo>
                <a:lnTo>
                  <a:pt x="6148" y="5534"/>
                </a:lnTo>
                <a:lnTo>
                  <a:pt x="6124" y="5489"/>
                </a:lnTo>
                <a:lnTo>
                  <a:pt x="6102" y="5445"/>
                </a:lnTo>
                <a:lnTo>
                  <a:pt x="6102" y="5445"/>
                </a:lnTo>
                <a:lnTo>
                  <a:pt x="5999" y="5242"/>
                </a:lnTo>
                <a:lnTo>
                  <a:pt x="5897" y="5038"/>
                </a:lnTo>
                <a:lnTo>
                  <a:pt x="5795" y="4835"/>
                </a:lnTo>
                <a:lnTo>
                  <a:pt x="5692" y="4632"/>
                </a:lnTo>
                <a:lnTo>
                  <a:pt x="5589" y="4431"/>
                </a:lnTo>
                <a:lnTo>
                  <a:pt x="5537" y="4330"/>
                </a:lnTo>
                <a:lnTo>
                  <a:pt x="5484" y="4231"/>
                </a:lnTo>
                <a:lnTo>
                  <a:pt x="5430" y="4131"/>
                </a:lnTo>
                <a:lnTo>
                  <a:pt x="5376" y="4031"/>
                </a:lnTo>
                <a:lnTo>
                  <a:pt x="5320" y="3934"/>
                </a:lnTo>
                <a:lnTo>
                  <a:pt x="5265" y="3836"/>
                </a:lnTo>
                <a:lnTo>
                  <a:pt x="5208" y="3739"/>
                </a:lnTo>
                <a:lnTo>
                  <a:pt x="5150" y="3643"/>
                </a:lnTo>
                <a:lnTo>
                  <a:pt x="5091" y="3548"/>
                </a:lnTo>
                <a:lnTo>
                  <a:pt x="5031" y="3453"/>
                </a:lnTo>
                <a:lnTo>
                  <a:pt x="4969" y="3360"/>
                </a:lnTo>
                <a:lnTo>
                  <a:pt x="4907" y="3267"/>
                </a:lnTo>
                <a:lnTo>
                  <a:pt x="4843" y="3176"/>
                </a:lnTo>
                <a:lnTo>
                  <a:pt x="4776" y="3085"/>
                </a:lnTo>
                <a:lnTo>
                  <a:pt x="4709" y="2996"/>
                </a:lnTo>
                <a:lnTo>
                  <a:pt x="4640" y="2908"/>
                </a:lnTo>
                <a:lnTo>
                  <a:pt x="4570" y="2821"/>
                </a:lnTo>
                <a:lnTo>
                  <a:pt x="4497" y="2735"/>
                </a:lnTo>
                <a:lnTo>
                  <a:pt x="4422" y="2652"/>
                </a:lnTo>
                <a:lnTo>
                  <a:pt x="4385" y="2609"/>
                </a:lnTo>
                <a:lnTo>
                  <a:pt x="4346" y="2568"/>
                </a:lnTo>
                <a:lnTo>
                  <a:pt x="4308" y="2528"/>
                </a:lnTo>
                <a:lnTo>
                  <a:pt x="4267" y="2487"/>
                </a:lnTo>
                <a:lnTo>
                  <a:pt x="4228" y="2448"/>
                </a:lnTo>
                <a:lnTo>
                  <a:pt x="4187" y="2407"/>
                </a:lnTo>
                <a:lnTo>
                  <a:pt x="4146" y="2368"/>
                </a:lnTo>
                <a:lnTo>
                  <a:pt x="4104" y="2329"/>
                </a:lnTo>
                <a:lnTo>
                  <a:pt x="4062" y="2291"/>
                </a:lnTo>
                <a:lnTo>
                  <a:pt x="4019" y="2253"/>
                </a:lnTo>
                <a:lnTo>
                  <a:pt x="3976" y="2215"/>
                </a:lnTo>
                <a:lnTo>
                  <a:pt x="3931" y="2178"/>
                </a:lnTo>
                <a:lnTo>
                  <a:pt x="3887" y="2141"/>
                </a:lnTo>
                <a:lnTo>
                  <a:pt x="3842" y="2105"/>
                </a:lnTo>
                <a:lnTo>
                  <a:pt x="3796" y="2069"/>
                </a:lnTo>
                <a:lnTo>
                  <a:pt x="3749" y="2033"/>
                </a:lnTo>
                <a:lnTo>
                  <a:pt x="3702" y="1999"/>
                </a:lnTo>
                <a:lnTo>
                  <a:pt x="3654" y="1964"/>
                </a:lnTo>
                <a:lnTo>
                  <a:pt x="3606" y="1931"/>
                </a:lnTo>
                <a:lnTo>
                  <a:pt x="3556" y="1897"/>
                </a:lnTo>
                <a:lnTo>
                  <a:pt x="3506" y="1863"/>
                </a:lnTo>
                <a:lnTo>
                  <a:pt x="3456" y="1831"/>
                </a:lnTo>
                <a:lnTo>
                  <a:pt x="3404" y="1799"/>
                </a:lnTo>
                <a:lnTo>
                  <a:pt x="3352" y="1768"/>
                </a:lnTo>
                <a:lnTo>
                  <a:pt x="3299" y="1737"/>
                </a:lnTo>
                <a:lnTo>
                  <a:pt x="3245" y="1706"/>
                </a:lnTo>
                <a:lnTo>
                  <a:pt x="3191" y="1676"/>
                </a:lnTo>
                <a:lnTo>
                  <a:pt x="3136" y="1647"/>
                </a:lnTo>
                <a:lnTo>
                  <a:pt x="3081" y="1618"/>
                </a:lnTo>
                <a:lnTo>
                  <a:pt x="3024" y="1590"/>
                </a:lnTo>
                <a:lnTo>
                  <a:pt x="2966" y="1562"/>
                </a:lnTo>
                <a:lnTo>
                  <a:pt x="2909" y="1535"/>
                </a:lnTo>
                <a:lnTo>
                  <a:pt x="2849" y="1508"/>
                </a:lnTo>
                <a:lnTo>
                  <a:pt x="2789" y="1482"/>
                </a:lnTo>
                <a:lnTo>
                  <a:pt x="2729" y="1457"/>
                </a:lnTo>
                <a:lnTo>
                  <a:pt x="2667" y="1432"/>
                </a:lnTo>
                <a:lnTo>
                  <a:pt x="2605" y="1408"/>
                </a:lnTo>
                <a:lnTo>
                  <a:pt x="2541" y="1385"/>
                </a:lnTo>
                <a:lnTo>
                  <a:pt x="2477" y="1362"/>
                </a:lnTo>
                <a:lnTo>
                  <a:pt x="2412" y="1338"/>
                </a:lnTo>
                <a:lnTo>
                  <a:pt x="2346" y="1317"/>
                </a:lnTo>
                <a:lnTo>
                  <a:pt x="2279" y="1296"/>
                </a:lnTo>
                <a:lnTo>
                  <a:pt x="2212" y="1276"/>
                </a:lnTo>
                <a:lnTo>
                  <a:pt x="2143" y="1256"/>
                </a:lnTo>
                <a:lnTo>
                  <a:pt x="2073" y="1237"/>
                </a:lnTo>
                <a:lnTo>
                  <a:pt x="2002" y="1218"/>
                </a:lnTo>
                <a:lnTo>
                  <a:pt x="1931" y="1201"/>
                </a:lnTo>
                <a:lnTo>
                  <a:pt x="1859" y="1184"/>
                </a:lnTo>
                <a:lnTo>
                  <a:pt x="1785" y="1166"/>
                </a:lnTo>
                <a:lnTo>
                  <a:pt x="1711" y="1151"/>
                </a:lnTo>
                <a:lnTo>
                  <a:pt x="1635" y="1136"/>
                </a:lnTo>
                <a:lnTo>
                  <a:pt x="1559" y="1121"/>
                </a:lnTo>
                <a:lnTo>
                  <a:pt x="1481" y="1108"/>
                </a:lnTo>
                <a:lnTo>
                  <a:pt x="1403" y="1095"/>
                </a:lnTo>
                <a:lnTo>
                  <a:pt x="1324" y="1083"/>
                </a:lnTo>
                <a:lnTo>
                  <a:pt x="1243" y="1071"/>
                </a:lnTo>
                <a:lnTo>
                  <a:pt x="1162" y="1061"/>
                </a:lnTo>
                <a:lnTo>
                  <a:pt x="1078" y="1051"/>
                </a:lnTo>
                <a:lnTo>
                  <a:pt x="995" y="1041"/>
                </a:lnTo>
                <a:lnTo>
                  <a:pt x="910" y="1033"/>
                </a:lnTo>
                <a:lnTo>
                  <a:pt x="824" y="1025"/>
                </a:lnTo>
                <a:lnTo>
                  <a:pt x="737" y="1018"/>
                </a:lnTo>
                <a:lnTo>
                  <a:pt x="649" y="1012"/>
                </a:lnTo>
                <a:lnTo>
                  <a:pt x="560" y="1007"/>
                </a:lnTo>
                <a:lnTo>
                  <a:pt x="470" y="1002"/>
                </a:lnTo>
                <a:lnTo>
                  <a:pt x="378" y="998"/>
                </a:lnTo>
                <a:lnTo>
                  <a:pt x="286" y="996"/>
                </a:lnTo>
                <a:lnTo>
                  <a:pt x="191" y="993"/>
                </a:lnTo>
                <a:lnTo>
                  <a:pt x="97" y="992"/>
                </a:lnTo>
                <a:lnTo>
                  <a:pt x="0" y="992"/>
                </a:lnTo>
                <a:lnTo>
                  <a:pt x="0" y="992"/>
                </a:lnTo>
                <a:lnTo>
                  <a:pt x="14" y="991"/>
                </a:lnTo>
                <a:lnTo>
                  <a:pt x="28" y="988"/>
                </a:lnTo>
                <a:lnTo>
                  <a:pt x="43" y="986"/>
                </a:lnTo>
                <a:lnTo>
                  <a:pt x="59" y="982"/>
                </a:lnTo>
                <a:lnTo>
                  <a:pt x="75" y="978"/>
                </a:lnTo>
                <a:lnTo>
                  <a:pt x="92" y="972"/>
                </a:lnTo>
                <a:lnTo>
                  <a:pt x="127" y="959"/>
                </a:lnTo>
                <a:lnTo>
                  <a:pt x="163" y="944"/>
                </a:lnTo>
                <a:lnTo>
                  <a:pt x="199" y="926"/>
                </a:lnTo>
                <a:lnTo>
                  <a:pt x="237" y="907"/>
                </a:lnTo>
                <a:lnTo>
                  <a:pt x="275" y="887"/>
                </a:lnTo>
                <a:lnTo>
                  <a:pt x="350" y="845"/>
                </a:lnTo>
                <a:lnTo>
                  <a:pt x="421" y="803"/>
                </a:lnTo>
                <a:lnTo>
                  <a:pt x="456" y="785"/>
                </a:lnTo>
                <a:lnTo>
                  <a:pt x="487" y="768"/>
                </a:lnTo>
                <a:lnTo>
                  <a:pt x="516" y="753"/>
                </a:lnTo>
                <a:lnTo>
                  <a:pt x="542" y="742"/>
                </a:lnTo>
                <a:lnTo>
                  <a:pt x="542" y="742"/>
                </a:lnTo>
                <a:lnTo>
                  <a:pt x="639" y="703"/>
                </a:lnTo>
                <a:lnTo>
                  <a:pt x="735" y="666"/>
                </a:lnTo>
                <a:lnTo>
                  <a:pt x="833" y="629"/>
                </a:lnTo>
                <a:lnTo>
                  <a:pt x="930" y="594"/>
                </a:lnTo>
                <a:lnTo>
                  <a:pt x="1028" y="560"/>
                </a:lnTo>
                <a:lnTo>
                  <a:pt x="1126" y="527"/>
                </a:lnTo>
                <a:lnTo>
                  <a:pt x="1225" y="495"/>
                </a:lnTo>
                <a:lnTo>
                  <a:pt x="1324" y="465"/>
                </a:lnTo>
                <a:lnTo>
                  <a:pt x="1423" y="434"/>
                </a:lnTo>
                <a:lnTo>
                  <a:pt x="1523" y="405"/>
                </a:lnTo>
                <a:lnTo>
                  <a:pt x="1623" y="378"/>
                </a:lnTo>
                <a:lnTo>
                  <a:pt x="1724" y="351"/>
                </a:lnTo>
                <a:lnTo>
                  <a:pt x="1823" y="325"/>
                </a:lnTo>
                <a:lnTo>
                  <a:pt x="1925" y="301"/>
                </a:lnTo>
                <a:lnTo>
                  <a:pt x="2026" y="277"/>
                </a:lnTo>
                <a:lnTo>
                  <a:pt x="2127" y="253"/>
                </a:lnTo>
                <a:lnTo>
                  <a:pt x="2127" y="253"/>
                </a:lnTo>
                <a:lnTo>
                  <a:pt x="2257" y="225"/>
                </a:lnTo>
                <a:lnTo>
                  <a:pt x="2389" y="199"/>
                </a:lnTo>
                <a:lnTo>
                  <a:pt x="2520" y="175"/>
                </a:lnTo>
                <a:lnTo>
                  <a:pt x="2653" y="152"/>
                </a:lnTo>
                <a:lnTo>
                  <a:pt x="2786" y="130"/>
                </a:lnTo>
                <a:lnTo>
                  <a:pt x="2919" y="111"/>
                </a:lnTo>
                <a:lnTo>
                  <a:pt x="3052" y="92"/>
                </a:lnTo>
                <a:lnTo>
                  <a:pt x="3187" y="75"/>
                </a:lnTo>
                <a:lnTo>
                  <a:pt x="3322" y="60"/>
                </a:lnTo>
                <a:lnTo>
                  <a:pt x="3457" y="47"/>
                </a:lnTo>
                <a:lnTo>
                  <a:pt x="3592" y="35"/>
                </a:lnTo>
                <a:lnTo>
                  <a:pt x="3728" y="25"/>
                </a:lnTo>
                <a:lnTo>
                  <a:pt x="3864" y="17"/>
                </a:lnTo>
                <a:lnTo>
                  <a:pt x="4001" y="10"/>
                </a:lnTo>
                <a:lnTo>
                  <a:pt x="4138" y="5"/>
                </a:lnTo>
                <a:lnTo>
                  <a:pt x="4274" y="2"/>
                </a:lnTo>
                <a:lnTo>
                  <a:pt x="4411" y="0"/>
                </a:lnTo>
                <a:lnTo>
                  <a:pt x="4548" y="0"/>
                </a:lnTo>
                <a:lnTo>
                  <a:pt x="4685" y="2"/>
                </a:lnTo>
                <a:lnTo>
                  <a:pt x="4822" y="5"/>
                </a:lnTo>
                <a:lnTo>
                  <a:pt x="4959" y="10"/>
                </a:lnTo>
                <a:lnTo>
                  <a:pt x="5096" y="17"/>
                </a:lnTo>
                <a:lnTo>
                  <a:pt x="5234" y="25"/>
                </a:lnTo>
                <a:lnTo>
                  <a:pt x="5371" y="35"/>
                </a:lnTo>
                <a:lnTo>
                  <a:pt x="5507" y="47"/>
                </a:lnTo>
                <a:lnTo>
                  <a:pt x="5645" y="60"/>
                </a:lnTo>
                <a:lnTo>
                  <a:pt x="5781" y="75"/>
                </a:lnTo>
                <a:lnTo>
                  <a:pt x="5918" y="93"/>
                </a:lnTo>
                <a:lnTo>
                  <a:pt x="6054" y="111"/>
                </a:lnTo>
                <a:lnTo>
                  <a:pt x="6190" y="132"/>
                </a:lnTo>
                <a:lnTo>
                  <a:pt x="6326" y="153"/>
                </a:lnTo>
                <a:lnTo>
                  <a:pt x="6462" y="177"/>
                </a:lnTo>
                <a:lnTo>
                  <a:pt x="6597" y="202"/>
                </a:lnTo>
                <a:lnTo>
                  <a:pt x="6731" y="229"/>
                </a:lnTo>
                <a:lnTo>
                  <a:pt x="6866" y="258"/>
                </a:lnTo>
                <a:lnTo>
                  <a:pt x="7000" y="290"/>
                </a:lnTo>
                <a:lnTo>
                  <a:pt x="7134" y="322"/>
                </a:lnTo>
                <a:lnTo>
                  <a:pt x="7266" y="356"/>
                </a:lnTo>
                <a:lnTo>
                  <a:pt x="7398" y="391"/>
                </a:lnTo>
                <a:lnTo>
                  <a:pt x="7531" y="429"/>
                </a:lnTo>
                <a:lnTo>
                  <a:pt x="7662" y="469"/>
                </a:lnTo>
                <a:lnTo>
                  <a:pt x="7792" y="510"/>
                </a:lnTo>
                <a:lnTo>
                  <a:pt x="7922" y="552"/>
                </a:lnTo>
                <a:lnTo>
                  <a:pt x="8052" y="597"/>
                </a:lnTo>
                <a:lnTo>
                  <a:pt x="8181" y="644"/>
                </a:lnTo>
                <a:lnTo>
                  <a:pt x="8308" y="692"/>
                </a:lnTo>
                <a:lnTo>
                  <a:pt x="8435" y="742"/>
                </a:lnTo>
                <a:lnTo>
                  <a:pt x="8561" y="793"/>
                </a:lnTo>
                <a:lnTo>
                  <a:pt x="8686" y="847"/>
                </a:lnTo>
                <a:lnTo>
                  <a:pt x="8811" y="902"/>
                </a:lnTo>
                <a:lnTo>
                  <a:pt x="8935" y="959"/>
                </a:lnTo>
                <a:lnTo>
                  <a:pt x="9057" y="1019"/>
                </a:lnTo>
                <a:lnTo>
                  <a:pt x="9178" y="1079"/>
                </a:lnTo>
                <a:lnTo>
                  <a:pt x="9299" y="1141"/>
                </a:lnTo>
                <a:lnTo>
                  <a:pt x="9419" y="1206"/>
                </a:lnTo>
                <a:lnTo>
                  <a:pt x="9537" y="1272"/>
                </a:lnTo>
                <a:lnTo>
                  <a:pt x="9655" y="1339"/>
                </a:lnTo>
                <a:lnTo>
                  <a:pt x="9771" y="1409"/>
                </a:lnTo>
                <a:lnTo>
                  <a:pt x="9886" y="1480"/>
                </a:lnTo>
                <a:lnTo>
                  <a:pt x="10000" y="1554"/>
                </a:lnTo>
                <a:lnTo>
                  <a:pt x="10113" y="1629"/>
                </a:lnTo>
                <a:lnTo>
                  <a:pt x="10224" y="1706"/>
                </a:lnTo>
                <a:lnTo>
                  <a:pt x="10335" y="1785"/>
                </a:lnTo>
                <a:lnTo>
                  <a:pt x="10443" y="1865"/>
                </a:lnTo>
                <a:lnTo>
                  <a:pt x="10443" y="1865"/>
                </a:lnTo>
                <a:lnTo>
                  <a:pt x="10498" y="1907"/>
                </a:lnTo>
                <a:lnTo>
                  <a:pt x="10551" y="1948"/>
                </a:lnTo>
                <a:lnTo>
                  <a:pt x="10604" y="1990"/>
                </a:lnTo>
                <a:lnTo>
                  <a:pt x="10657" y="2033"/>
                </a:lnTo>
                <a:lnTo>
                  <a:pt x="10709" y="2077"/>
                </a:lnTo>
                <a:lnTo>
                  <a:pt x="10760" y="2121"/>
                </a:lnTo>
                <a:lnTo>
                  <a:pt x="10811" y="2165"/>
                </a:lnTo>
                <a:lnTo>
                  <a:pt x="10862" y="2209"/>
                </a:lnTo>
                <a:lnTo>
                  <a:pt x="10911" y="2255"/>
                </a:lnTo>
                <a:lnTo>
                  <a:pt x="10961" y="2301"/>
                </a:lnTo>
                <a:lnTo>
                  <a:pt x="11010" y="2347"/>
                </a:lnTo>
                <a:lnTo>
                  <a:pt x="11058" y="2394"/>
                </a:lnTo>
                <a:lnTo>
                  <a:pt x="11106" y="2442"/>
                </a:lnTo>
                <a:lnTo>
                  <a:pt x="11152" y="2490"/>
                </a:lnTo>
                <a:lnTo>
                  <a:pt x="11200" y="2538"/>
                </a:lnTo>
                <a:lnTo>
                  <a:pt x="11245" y="2586"/>
                </a:lnTo>
                <a:lnTo>
                  <a:pt x="11291" y="2637"/>
                </a:lnTo>
                <a:lnTo>
                  <a:pt x="11335" y="2686"/>
                </a:lnTo>
                <a:lnTo>
                  <a:pt x="11380" y="2736"/>
                </a:lnTo>
                <a:lnTo>
                  <a:pt x="11423" y="2787"/>
                </a:lnTo>
                <a:lnTo>
                  <a:pt x="11466" y="2839"/>
                </a:lnTo>
                <a:lnTo>
                  <a:pt x="11508" y="2890"/>
                </a:lnTo>
                <a:lnTo>
                  <a:pt x="11550" y="2942"/>
                </a:lnTo>
                <a:lnTo>
                  <a:pt x="11591" y="2996"/>
                </a:lnTo>
                <a:lnTo>
                  <a:pt x="11630" y="3049"/>
                </a:lnTo>
                <a:lnTo>
                  <a:pt x="11670" y="3102"/>
                </a:lnTo>
                <a:lnTo>
                  <a:pt x="11709" y="3157"/>
                </a:lnTo>
                <a:lnTo>
                  <a:pt x="11747" y="3211"/>
                </a:lnTo>
                <a:lnTo>
                  <a:pt x="11784" y="3266"/>
                </a:lnTo>
                <a:lnTo>
                  <a:pt x="11821" y="3321"/>
                </a:lnTo>
                <a:lnTo>
                  <a:pt x="11856" y="3377"/>
                </a:lnTo>
                <a:lnTo>
                  <a:pt x="11892" y="3433"/>
                </a:lnTo>
                <a:lnTo>
                  <a:pt x="11927" y="3490"/>
                </a:lnTo>
                <a:lnTo>
                  <a:pt x="11960" y="3548"/>
                </a:lnTo>
                <a:lnTo>
                  <a:pt x="11993" y="3605"/>
                </a:lnTo>
                <a:lnTo>
                  <a:pt x="12025" y="3663"/>
                </a:lnTo>
                <a:lnTo>
                  <a:pt x="12057" y="3722"/>
                </a:lnTo>
                <a:lnTo>
                  <a:pt x="12087" y="3780"/>
                </a:lnTo>
                <a:lnTo>
                  <a:pt x="12117" y="3839"/>
                </a:lnTo>
                <a:lnTo>
                  <a:pt x="12146" y="3900"/>
                </a:lnTo>
                <a:lnTo>
                  <a:pt x="12174" y="3959"/>
                </a:lnTo>
                <a:lnTo>
                  <a:pt x="12201" y="4019"/>
                </a:lnTo>
                <a:lnTo>
                  <a:pt x="12228" y="4081"/>
                </a:lnTo>
                <a:lnTo>
                  <a:pt x="12253" y="4142"/>
                </a:lnTo>
                <a:lnTo>
                  <a:pt x="12278" y="4203"/>
                </a:lnTo>
                <a:lnTo>
                  <a:pt x="12302" y="4266"/>
                </a:lnTo>
                <a:lnTo>
                  <a:pt x="12325" y="4328"/>
                </a:lnTo>
                <a:lnTo>
                  <a:pt x="12347" y="4391"/>
                </a:lnTo>
                <a:lnTo>
                  <a:pt x="12368" y="4455"/>
                </a:lnTo>
                <a:lnTo>
                  <a:pt x="12388" y="4518"/>
                </a:lnTo>
                <a:lnTo>
                  <a:pt x="12408" y="4582"/>
                </a:lnTo>
                <a:lnTo>
                  <a:pt x="12427" y="4647"/>
                </a:lnTo>
                <a:lnTo>
                  <a:pt x="12444" y="4711"/>
                </a:lnTo>
                <a:lnTo>
                  <a:pt x="12461" y="4777"/>
                </a:lnTo>
                <a:lnTo>
                  <a:pt x="12476" y="4842"/>
                </a:lnTo>
                <a:lnTo>
                  <a:pt x="12491" y="4907"/>
                </a:lnTo>
                <a:lnTo>
                  <a:pt x="12505" y="4974"/>
                </a:lnTo>
                <a:lnTo>
                  <a:pt x="12517" y="5040"/>
                </a:lnTo>
                <a:lnTo>
                  <a:pt x="12529" y="5107"/>
                </a:lnTo>
                <a:lnTo>
                  <a:pt x="12540" y="5175"/>
                </a:lnTo>
                <a:lnTo>
                  <a:pt x="12550" y="5242"/>
                </a:lnTo>
                <a:lnTo>
                  <a:pt x="12558" y="5309"/>
                </a:lnTo>
                <a:lnTo>
                  <a:pt x="12566" y="5378"/>
                </a:lnTo>
                <a:lnTo>
                  <a:pt x="12574" y="5446"/>
                </a:lnTo>
                <a:lnTo>
                  <a:pt x="12574" y="5446"/>
                </a:lnTo>
                <a:lnTo>
                  <a:pt x="12578" y="5497"/>
                </a:lnTo>
                <a:lnTo>
                  <a:pt x="12582" y="5547"/>
                </a:lnTo>
                <a:lnTo>
                  <a:pt x="12585" y="5597"/>
                </a:lnTo>
                <a:lnTo>
                  <a:pt x="12587" y="5647"/>
                </a:lnTo>
                <a:lnTo>
                  <a:pt x="12589" y="5698"/>
                </a:lnTo>
                <a:lnTo>
                  <a:pt x="12590" y="5748"/>
                </a:lnTo>
                <a:lnTo>
                  <a:pt x="12590" y="5797"/>
                </a:lnTo>
                <a:lnTo>
                  <a:pt x="12590" y="5847"/>
                </a:lnTo>
                <a:lnTo>
                  <a:pt x="12588" y="5947"/>
                </a:lnTo>
                <a:lnTo>
                  <a:pt x="12584" y="6046"/>
                </a:lnTo>
                <a:lnTo>
                  <a:pt x="12577" y="6144"/>
                </a:lnTo>
                <a:lnTo>
                  <a:pt x="12567" y="6243"/>
                </a:lnTo>
                <a:lnTo>
                  <a:pt x="12556" y="6341"/>
                </a:lnTo>
                <a:lnTo>
                  <a:pt x="12543" y="6439"/>
                </a:lnTo>
                <a:lnTo>
                  <a:pt x="12528" y="6536"/>
                </a:lnTo>
                <a:lnTo>
                  <a:pt x="12511" y="6633"/>
                </a:lnTo>
                <a:lnTo>
                  <a:pt x="12492" y="6729"/>
                </a:lnTo>
                <a:lnTo>
                  <a:pt x="12471" y="6826"/>
                </a:lnTo>
                <a:lnTo>
                  <a:pt x="12448" y="6922"/>
                </a:lnTo>
                <a:lnTo>
                  <a:pt x="12424" y="7018"/>
                </a:lnTo>
                <a:lnTo>
                  <a:pt x="12398" y="7113"/>
                </a:lnTo>
                <a:lnTo>
                  <a:pt x="12369" y="7208"/>
                </a:lnTo>
                <a:lnTo>
                  <a:pt x="12340" y="7303"/>
                </a:lnTo>
                <a:lnTo>
                  <a:pt x="12309" y="7396"/>
                </a:lnTo>
                <a:lnTo>
                  <a:pt x="12276" y="7490"/>
                </a:lnTo>
                <a:lnTo>
                  <a:pt x="12243" y="7583"/>
                </a:lnTo>
                <a:lnTo>
                  <a:pt x="12207" y="7676"/>
                </a:lnTo>
                <a:lnTo>
                  <a:pt x="12170" y="7768"/>
                </a:lnTo>
                <a:lnTo>
                  <a:pt x="12133" y="7861"/>
                </a:lnTo>
                <a:lnTo>
                  <a:pt x="12094" y="7952"/>
                </a:lnTo>
                <a:lnTo>
                  <a:pt x="12054" y="8044"/>
                </a:lnTo>
                <a:lnTo>
                  <a:pt x="12013" y="8134"/>
                </a:lnTo>
                <a:lnTo>
                  <a:pt x="11971" y="8225"/>
                </a:lnTo>
                <a:lnTo>
                  <a:pt x="11928" y="8315"/>
                </a:lnTo>
                <a:lnTo>
                  <a:pt x="11884" y="8405"/>
                </a:lnTo>
                <a:lnTo>
                  <a:pt x="11839" y="8493"/>
                </a:lnTo>
                <a:lnTo>
                  <a:pt x="11839" y="8493"/>
                </a:lnTo>
                <a:close/>
              </a:path>
            </a:pathLst>
          </a:custGeom>
          <a:solidFill>
            <a:srgbClr val="686868"/>
          </a:solidFill>
          <a:ln>
            <a:noFill/>
          </a:ln>
          <a:effectLst>
            <a:outerShdw blurRad="1270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41564" tIns="20782" rIns="41564" bIns="20782" numCol="1" anchor="t" anchorCtr="0" compatLnSpc="1"/>
          <a:lstStyle/>
          <a:p>
            <a:endParaRPr lang="en-US" sz="820" dirty="0">
              <a:latin typeface="微软雅黑" panose="020B0503020204020204" pitchFamily="34" charset="-122"/>
              <a:ea typeface="微软雅黑" panose="020B0503020204020204" pitchFamily="34" charset="-122"/>
              <a:sym typeface="微软雅黑 Light" panose="020B0502040204020203" pitchFamily="34" charset="-122"/>
            </a:endParaRPr>
          </a:p>
        </p:txBody>
      </p:sp>
      <p:grpSp>
        <p:nvGrpSpPr>
          <p:cNvPr id="3" name="组合 2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627276" y="1431527"/>
            <a:ext cx="3907123" cy="646750"/>
            <a:chOff x="6169703" y="1783935"/>
            <a:chExt cx="4930547" cy="816159"/>
          </a:xfrm>
        </p:grpSpPr>
        <p:sp>
          <p:nvSpPr>
            <p:cNvPr id="77" name="Oval 76"/>
            <p:cNvSpPr/>
            <p:nvPr>
              <p:custDataLst>
                <p:tags r:id="rId11"/>
              </p:custDataLst>
            </p:nvPr>
          </p:nvSpPr>
          <p:spPr>
            <a:xfrm>
              <a:off x="6169703" y="1783935"/>
              <a:ext cx="816159" cy="816159"/>
            </a:xfrm>
            <a:prstGeom prst="ellipse">
              <a:avLst/>
            </a:prstGeom>
            <a:solidFill>
              <a:srgbClr val="E935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 Light" panose="020B0502040204020203" pitchFamily="34" charset="-122"/>
                </a:rPr>
                <a:t>01</a:t>
              </a:r>
            </a:p>
          </p:txBody>
        </p:sp>
        <p:sp>
          <p:nvSpPr>
            <p:cNvPr id="93" name="TextBox 92"/>
            <p:cNvSpPr txBox="1"/>
            <p:nvPr>
              <p:custDataLst>
                <p:tags r:id="rId12"/>
              </p:custDataLst>
            </p:nvPr>
          </p:nvSpPr>
          <p:spPr>
            <a:xfrm>
              <a:off x="7223420" y="1790126"/>
              <a:ext cx="3876830" cy="729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ts val="1300"/>
                </a:lnSpc>
              </a:pPr>
              <a:r>
                <a:rPr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三年发展规划</a:t>
              </a:r>
            </a:p>
            <a:p>
              <a:pPr algn="just">
                <a:lnSpc>
                  <a:spcPts val="13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</a:t>
              </a:r>
              <a:r>
                <a:rPr lang="en-US" altLang="zh-CN" sz="9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9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部分核心内容</a:t>
              </a: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：IPO条件表、关键词设计表、三年发展关键词、发展目标1-3级细分内容等。</a:t>
              </a: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754272" y="1969095"/>
            <a:ext cx="186576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rgbClr val="D63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领导交办事项</a:t>
            </a:r>
            <a:endParaRPr lang="en-US" sz="2100" b="1" dirty="0">
              <a:solidFill>
                <a:srgbClr val="D63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交办事项</a:t>
            </a:r>
            <a:r>
              <a:rPr lang="en-US" altLang="zh-CN" dirty="0"/>
              <a:t>——</a:t>
            </a:r>
            <a:r>
              <a:rPr lang="zh-CN" altLang="en-US" dirty="0"/>
              <a:t>领导交办事项</a:t>
            </a:r>
          </a:p>
        </p:txBody>
      </p:sp>
      <p:grpSp>
        <p:nvGrpSpPr>
          <p:cNvPr id="4" name="组合 3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4627276" y="2191833"/>
            <a:ext cx="3938885" cy="646752"/>
            <a:chOff x="6169703" y="2730689"/>
            <a:chExt cx="4746882" cy="816159"/>
          </a:xfrm>
        </p:grpSpPr>
        <p:sp>
          <p:nvSpPr>
            <p:cNvPr id="83" name="Oval 82"/>
            <p:cNvSpPr/>
            <p:nvPr>
              <p:custDataLst>
                <p:tags r:id="rId9"/>
              </p:custDataLst>
            </p:nvPr>
          </p:nvSpPr>
          <p:spPr>
            <a:xfrm>
              <a:off x="6169703" y="2730689"/>
              <a:ext cx="816159" cy="816159"/>
            </a:xfrm>
            <a:prstGeom prst="ellipse">
              <a:avLst/>
            </a:prstGeom>
            <a:solidFill>
              <a:srgbClr val="8383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 Light" panose="020B0502040204020203" pitchFamily="34" charset="-122"/>
                </a:rPr>
                <a:t>02</a:t>
              </a:r>
            </a:p>
          </p:txBody>
        </p:sp>
        <p:sp>
          <p:nvSpPr>
            <p:cNvPr id="27" name="TextBox 92"/>
            <p:cNvSpPr txBox="1"/>
            <p:nvPr>
              <p:custDataLst>
                <p:tags r:id="rId10"/>
              </p:custDataLst>
            </p:nvPr>
          </p:nvSpPr>
          <p:spPr>
            <a:xfrm>
              <a:off x="7223420" y="2736878"/>
              <a:ext cx="3693165" cy="729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ts val="1300"/>
                </a:lnSpc>
              </a:pPr>
              <a:r>
                <a:rPr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管培生组内周会主持</a:t>
              </a:r>
            </a:p>
            <a:p>
              <a:pPr algn="just">
                <a:lnSpc>
                  <a:spcPts val="13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在轮岗前期</a:t>
              </a: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担任</a:t>
              </a:r>
              <a:r>
                <a:rPr lang="zh-CN" altLang="en-US" sz="9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小组班长</a:t>
              </a: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，每周五有计划有主题的开展周会，共同解决初期遇到的问题和困惑。</a:t>
              </a:r>
            </a:p>
          </p:txBody>
        </p:sp>
      </p:grpSp>
      <p:grpSp>
        <p:nvGrpSpPr>
          <p:cNvPr id="5" name="组合 4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4627276" y="2964136"/>
            <a:ext cx="3907123" cy="744948"/>
            <a:chOff x="6169703" y="3693439"/>
            <a:chExt cx="4886102" cy="931604"/>
          </a:xfrm>
        </p:grpSpPr>
        <p:sp>
          <p:nvSpPr>
            <p:cNvPr id="82" name="Oval 81"/>
            <p:cNvSpPr/>
            <p:nvPr>
              <p:custDataLst>
                <p:tags r:id="rId7"/>
              </p:custDataLst>
            </p:nvPr>
          </p:nvSpPr>
          <p:spPr>
            <a:xfrm>
              <a:off x="6169703" y="3715824"/>
              <a:ext cx="816159" cy="816159"/>
            </a:xfrm>
            <a:prstGeom prst="ellipse">
              <a:avLst/>
            </a:prstGeom>
            <a:solidFill>
              <a:srgbClr val="D63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 Light" panose="020B0502040204020203" pitchFamily="34" charset="-122"/>
                </a:rPr>
                <a:t>03</a:t>
              </a:r>
            </a:p>
          </p:txBody>
        </p:sp>
        <p:sp>
          <p:nvSpPr>
            <p:cNvPr id="28" name="TextBox 92"/>
            <p:cNvSpPr txBox="1"/>
            <p:nvPr>
              <p:custDataLst>
                <p:tags r:id="rId8"/>
              </p:custDataLst>
            </p:nvPr>
          </p:nvSpPr>
          <p:spPr>
            <a:xfrm>
              <a:off x="7223420" y="3693439"/>
              <a:ext cx="3832385" cy="931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ts val="1300"/>
                </a:lnSpc>
              </a:pPr>
              <a:r>
                <a:rPr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年前项目付款计划</a:t>
              </a:r>
            </a:p>
            <a:p>
              <a:pPr algn="just">
                <a:lnSpc>
                  <a:spcPts val="13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</a:t>
              </a:r>
              <a:r>
                <a:rPr lang="zh-CN" altLang="en-US" sz="9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落实</a:t>
              </a: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部门内所有</a:t>
              </a:r>
              <a:r>
                <a:rPr lang="zh-CN" altLang="en-US" sz="9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紧急项目付款</a:t>
              </a: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，统计更新各个销售经理付款计划；与财务部门对接核对项目到款情况、开票情况、付款金额等，顺利完成计划。</a:t>
              </a:r>
            </a:p>
          </p:txBody>
        </p:sp>
      </p:grpSp>
      <p:grpSp>
        <p:nvGrpSpPr>
          <p:cNvPr id="6" name="组合 5"/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4627277" y="3741231"/>
            <a:ext cx="3907122" cy="1030307"/>
            <a:chOff x="6169703" y="4662579"/>
            <a:chExt cx="4908800" cy="1294449"/>
          </a:xfrm>
        </p:grpSpPr>
        <p:sp>
          <p:nvSpPr>
            <p:cNvPr id="81" name="Oval 80"/>
            <p:cNvSpPr/>
            <p:nvPr>
              <p:custDataLst>
                <p:tags r:id="rId5"/>
              </p:custDataLst>
            </p:nvPr>
          </p:nvSpPr>
          <p:spPr>
            <a:xfrm>
              <a:off x="6169703" y="4662579"/>
              <a:ext cx="816159" cy="816159"/>
            </a:xfrm>
            <a:prstGeom prst="ellipse">
              <a:avLst/>
            </a:prstGeom>
            <a:solidFill>
              <a:srgbClr val="686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 Light" panose="020B0502040204020203" pitchFamily="34" charset="-122"/>
                </a:rPr>
                <a:t>04</a:t>
              </a:r>
            </a:p>
          </p:txBody>
        </p:sp>
        <p:sp>
          <p:nvSpPr>
            <p:cNvPr id="29" name="TextBox 92"/>
            <p:cNvSpPr txBox="1"/>
            <p:nvPr>
              <p:custDataLst>
                <p:tags r:id="rId6"/>
              </p:custDataLst>
            </p:nvPr>
          </p:nvSpPr>
          <p:spPr>
            <a:xfrm>
              <a:off x="7223419" y="4811644"/>
              <a:ext cx="3855084" cy="1145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ts val="1300"/>
                </a:lnSpc>
              </a:pPr>
              <a:r>
                <a:rPr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省标项目文件整理</a:t>
              </a:r>
              <a:endPara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ts val="13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设置</a:t>
              </a:r>
              <a:r>
                <a:rPr lang="zh-CN" altLang="en-US" sz="9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五级</a:t>
              </a: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文件</a:t>
              </a:r>
              <a:r>
                <a:rPr lang="zh-CN" altLang="en-US" sz="9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分类</a:t>
              </a: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：Ⅰ框架采购协议及中标通知书；Ⅱ执行合同；Ⅲ分包合同；Ⅳ执行子项目订单；Ⅴ结算材料。</a:t>
              </a:r>
              <a:endPara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algn="just">
                <a:lnSpc>
                  <a:spcPts val="1300"/>
                </a:lnSpc>
              </a:pPr>
              <a:r>
                <a:rPr lang="zh-CN" altLang="en-US" sz="9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整合</a:t>
              </a: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相关合同、发票、审定书等</a:t>
              </a:r>
              <a:r>
                <a:rPr lang="zh-CN" altLang="en-US" sz="9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材料</a:t>
              </a: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的电子件。以便及时提供给客户、分包和领导，</a:t>
              </a:r>
              <a:r>
                <a:rPr lang="zh-CN" altLang="en-US" sz="9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让合作提速。</a:t>
              </a:r>
            </a:p>
          </p:txBody>
        </p:sp>
      </p:grpSp>
      <p:sp>
        <p:nvSpPr>
          <p:cNvPr id="30" name="Rectangle 25"/>
          <p:cNvSpPr/>
          <p:nvPr/>
        </p:nvSpPr>
        <p:spPr>
          <a:xfrm>
            <a:off x="766792" y="2347223"/>
            <a:ext cx="267799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900" dirty="0">
                <a:solidFill>
                  <a:srgbClr val="686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·</a:t>
            </a:r>
            <a:r>
              <a:rPr lang="zh-CN" altLang="en-US" sz="900" dirty="0">
                <a:solidFill>
                  <a:srgbClr val="686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事项</a:t>
            </a:r>
            <a:r>
              <a:rPr lang="en-US" altLang="zh-CN" sz="900" dirty="0">
                <a:solidFill>
                  <a:srgbClr val="686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1  ·</a:t>
            </a:r>
            <a:r>
              <a:rPr lang="zh-CN" altLang="en-US" sz="900" dirty="0">
                <a:solidFill>
                  <a:srgbClr val="686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事项</a:t>
            </a:r>
            <a:r>
              <a:rPr lang="en-US" altLang="zh-CN" sz="900" dirty="0">
                <a:solidFill>
                  <a:srgbClr val="686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2  ·</a:t>
            </a:r>
            <a:r>
              <a:rPr lang="zh-CN" altLang="en-US" sz="900" dirty="0">
                <a:solidFill>
                  <a:srgbClr val="686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事项</a:t>
            </a:r>
            <a:r>
              <a:rPr lang="en-US" altLang="zh-CN" sz="900" dirty="0">
                <a:solidFill>
                  <a:srgbClr val="686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3  ·</a:t>
            </a:r>
            <a:r>
              <a:rPr lang="zh-CN" altLang="en-US" sz="900" dirty="0">
                <a:solidFill>
                  <a:srgbClr val="686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事项</a:t>
            </a:r>
            <a:r>
              <a:rPr lang="en-US" altLang="zh-CN" sz="900" dirty="0">
                <a:solidFill>
                  <a:srgbClr val="6868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4</a:t>
            </a:r>
            <a:endParaRPr lang="en-US" sz="900" dirty="0">
              <a:solidFill>
                <a:srgbClr val="686868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交办事项</a:t>
            </a:r>
            <a:r>
              <a:rPr lang="en-US" altLang="zh-CN" dirty="0"/>
              <a:t>——</a:t>
            </a:r>
            <a:r>
              <a:rPr lang="zh-CN" altLang="en-US" dirty="0"/>
              <a:t>需接续落实的重要工作事项</a:t>
            </a:r>
          </a:p>
        </p:txBody>
      </p:sp>
      <p:grpSp>
        <p:nvGrpSpPr>
          <p:cNvPr id="3" name="Group 4"/>
          <p:cNvGrpSpPr/>
          <p:nvPr>
            <p:custDataLst>
              <p:tags r:id="rId1"/>
            </p:custDataLst>
          </p:nvPr>
        </p:nvGrpSpPr>
        <p:grpSpPr>
          <a:xfrm>
            <a:off x="3426415" y="2034949"/>
            <a:ext cx="2113654" cy="2113652"/>
            <a:chOff x="1365098" y="1657350"/>
            <a:chExt cx="2603804" cy="2603802"/>
          </a:xfrm>
        </p:grpSpPr>
        <p:sp>
          <p:nvSpPr>
            <p:cNvPr id="4" name="Right Arrow 5"/>
            <p:cNvSpPr/>
            <p:nvPr>
              <p:custDataLst>
                <p:tags r:id="rId26"/>
              </p:custDataLst>
            </p:nvPr>
          </p:nvSpPr>
          <p:spPr>
            <a:xfrm rot="8035565">
              <a:off x="3047471" y="2320553"/>
              <a:ext cx="304800" cy="304800"/>
            </a:xfrm>
            <a:prstGeom prst="rightArrow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Right Arrow 6"/>
            <p:cNvSpPr/>
            <p:nvPr>
              <p:custDataLst>
                <p:tags r:id="rId27"/>
              </p:custDataLst>
            </p:nvPr>
          </p:nvSpPr>
          <p:spPr>
            <a:xfrm rot="2490449">
              <a:off x="2004092" y="2305862"/>
              <a:ext cx="304800" cy="304800"/>
            </a:xfrm>
            <a:prstGeom prst="rightArrow">
              <a:avLst/>
            </a:prstGeom>
            <a:solidFill>
              <a:srgbClr val="F346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Right Arrow 7"/>
            <p:cNvSpPr/>
            <p:nvPr>
              <p:custDataLst>
                <p:tags r:id="rId28"/>
              </p:custDataLst>
            </p:nvPr>
          </p:nvSpPr>
          <p:spPr>
            <a:xfrm rot="18917440">
              <a:off x="1994963" y="3306383"/>
              <a:ext cx="304800" cy="304800"/>
            </a:xfrm>
            <a:prstGeom prst="rightArrow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Right Arrow 8"/>
            <p:cNvSpPr/>
            <p:nvPr>
              <p:custDataLst>
                <p:tags r:id="rId29"/>
              </p:custDataLst>
            </p:nvPr>
          </p:nvSpPr>
          <p:spPr>
            <a:xfrm rot="13329968">
              <a:off x="3058617" y="3288957"/>
              <a:ext cx="304800" cy="304800"/>
            </a:xfrm>
            <a:prstGeom prst="rightArrow">
              <a:avLst/>
            </a:prstGeom>
            <a:solidFill>
              <a:srgbClr val="E33D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" name="Group 9"/>
            <p:cNvGrpSpPr/>
            <p:nvPr/>
          </p:nvGrpSpPr>
          <p:grpSpPr>
            <a:xfrm>
              <a:off x="1365098" y="1657350"/>
              <a:ext cx="2603804" cy="2603802"/>
              <a:chOff x="2965298" y="1328882"/>
              <a:chExt cx="3213404" cy="3213402"/>
            </a:xfrm>
          </p:grpSpPr>
          <p:sp>
            <p:nvSpPr>
              <p:cNvPr id="9" name="Block Arc 10"/>
              <p:cNvSpPr/>
              <p:nvPr>
                <p:custDataLst>
                  <p:tags r:id="rId30"/>
                </p:custDataLst>
              </p:nvPr>
            </p:nvSpPr>
            <p:spPr>
              <a:xfrm>
                <a:off x="2965298" y="1328882"/>
                <a:ext cx="3213404" cy="3213402"/>
              </a:xfrm>
              <a:prstGeom prst="blockArc">
                <a:avLst>
                  <a:gd name="adj1" fmla="val 5400000"/>
                  <a:gd name="adj2" fmla="val 10800007"/>
                  <a:gd name="adj3" fmla="val 17240"/>
                </a:avLst>
              </a:prstGeom>
              <a:solidFill>
                <a:srgbClr val="595959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0" name="Block Arc 11"/>
              <p:cNvSpPr/>
              <p:nvPr>
                <p:custDataLst>
                  <p:tags r:id="rId31"/>
                </p:custDataLst>
              </p:nvPr>
            </p:nvSpPr>
            <p:spPr>
              <a:xfrm>
                <a:off x="2965298" y="1328882"/>
                <a:ext cx="3213404" cy="3213402"/>
              </a:xfrm>
              <a:prstGeom prst="blockArc">
                <a:avLst>
                  <a:gd name="adj1" fmla="val 0"/>
                  <a:gd name="adj2" fmla="val 5410356"/>
                  <a:gd name="adj3" fmla="val 17190"/>
                </a:avLst>
              </a:prstGeom>
              <a:solidFill>
                <a:srgbClr val="E33D3D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" name="Block Arc 12"/>
              <p:cNvSpPr/>
              <p:nvPr>
                <p:custDataLst>
                  <p:tags r:id="rId32"/>
                </p:custDataLst>
              </p:nvPr>
            </p:nvSpPr>
            <p:spPr>
              <a:xfrm>
                <a:off x="2965298" y="1328882"/>
                <a:ext cx="3213404" cy="3213402"/>
              </a:xfrm>
              <a:prstGeom prst="blockArc">
                <a:avLst>
                  <a:gd name="adj1" fmla="val 10800000"/>
                  <a:gd name="adj2" fmla="val 16200016"/>
                  <a:gd name="adj3" fmla="val 17141"/>
                </a:avLst>
              </a:prstGeom>
              <a:solidFill>
                <a:srgbClr val="F34629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Block Arc 13"/>
              <p:cNvSpPr/>
              <p:nvPr>
                <p:custDataLst>
                  <p:tags r:id="rId33"/>
                </p:custDataLst>
              </p:nvPr>
            </p:nvSpPr>
            <p:spPr>
              <a:xfrm>
                <a:off x="2965298" y="1328882"/>
                <a:ext cx="3213404" cy="3213402"/>
              </a:xfrm>
              <a:prstGeom prst="blockArc">
                <a:avLst>
                  <a:gd name="adj1" fmla="val 16200000"/>
                  <a:gd name="adj2" fmla="val 3"/>
                  <a:gd name="adj3" fmla="val 17191"/>
                </a:avLst>
              </a:prstGeom>
              <a:solidFill>
                <a:srgbClr val="7F7F7F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3" name="Group 14"/>
          <p:cNvGrpSpPr/>
          <p:nvPr>
            <p:custDataLst>
              <p:tags r:id="rId2"/>
            </p:custDataLst>
          </p:nvPr>
        </p:nvGrpSpPr>
        <p:grpSpPr>
          <a:xfrm>
            <a:off x="3986066" y="2594600"/>
            <a:ext cx="902186" cy="902186"/>
            <a:chOff x="2111300" y="2403551"/>
            <a:chExt cx="1111400" cy="1111400"/>
          </a:xfrm>
        </p:grpSpPr>
        <p:sp>
          <p:nvSpPr>
            <p:cNvPr id="14" name="Oval 15"/>
            <p:cNvSpPr/>
            <p:nvPr>
              <p:custDataLst>
                <p:tags r:id="rId24"/>
              </p:custDataLst>
            </p:nvPr>
          </p:nvSpPr>
          <p:spPr>
            <a:xfrm>
              <a:off x="2111300" y="2403551"/>
              <a:ext cx="1111400" cy="11114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152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2433155" y="2743145"/>
              <a:ext cx="467690" cy="432211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Oval 17"/>
          <p:cNvSpPr/>
          <p:nvPr>
            <p:custDataLst>
              <p:tags r:id="rId3"/>
            </p:custDataLst>
          </p:nvPr>
        </p:nvSpPr>
        <p:spPr>
          <a:xfrm>
            <a:off x="3202691" y="1806349"/>
            <a:ext cx="2597944" cy="2597944"/>
          </a:xfrm>
          <a:prstGeom prst="ellipse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Oval 18"/>
          <p:cNvSpPr/>
          <p:nvPr>
            <p:custDataLst>
              <p:tags r:id="rId4"/>
            </p:custDataLst>
          </p:nvPr>
        </p:nvSpPr>
        <p:spPr>
          <a:xfrm>
            <a:off x="3284519" y="1886879"/>
            <a:ext cx="494846" cy="494846"/>
          </a:xfrm>
          <a:prstGeom prst="ellipse">
            <a:avLst/>
          </a:prstGeom>
          <a:solidFill>
            <a:srgbClr val="F34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</a:p>
        </p:txBody>
      </p:sp>
      <p:sp>
        <p:nvSpPr>
          <p:cNvPr id="18" name="Oval 19"/>
          <p:cNvSpPr/>
          <p:nvPr>
            <p:custDataLst>
              <p:tags r:id="rId5"/>
            </p:custDataLst>
          </p:nvPr>
        </p:nvSpPr>
        <p:spPr>
          <a:xfrm>
            <a:off x="5178913" y="1899867"/>
            <a:ext cx="494846" cy="494846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</a:p>
        </p:txBody>
      </p:sp>
      <p:sp>
        <p:nvSpPr>
          <p:cNvPr id="19" name="Oval 20"/>
          <p:cNvSpPr/>
          <p:nvPr>
            <p:custDataLst>
              <p:tags r:id="rId6"/>
            </p:custDataLst>
          </p:nvPr>
        </p:nvSpPr>
        <p:spPr>
          <a:xfrm>
            <a:off x="5264638" y="3728667"/>
            <a:ext cx="494846" cy="494846"/>
          </a:xfrm>
          <a:prstGeom prst="ellipse">
            <a:avLst/>
          </a:prstGeom>
          <a:solidFill>
            <a:srgbClr val="E33D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</a:p>
        </p:txBody>
      </p:sp>
      <p:sp>
        <p:nvSpPr>
          <p:cNvPr id="20" name="Oval 21"/>
          <p:cNvSpPr/>
          <p:nvPr>
            <p:custDataLst>
              <p:tags r:id="rId7"/>
            </p:custDataLst>
          </p:nvPr>
        </p:nvSpPr>
        <p:spPr>
          <a:xfrm>
            <a:off x="3198794" y="3703990"/>
            <a:ext cx="494846" cy="494846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</a:p>
        </p:txBody>
      </p:sp>
      <p:sp>
        <p:nvSpPr>
          <p:cNvPr id="21" name="TextBox 22"/>
          <p:cNvSpPr txBox="1"/>
          <p:nvPr>
            <p:custDataLst>
              <p:tags r:id="rId8"/>
            </p:custDataLst>
          </p:nvPr>
        </p:nvSpPr>
        <p:spPr>
          <a:xfrm rot="2868486">
            <a:off x="4586427" y="2466475"/>
            <a:ext cx="849978" cy="249841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年省标回款</a:t>
            </a:r>
            <a:endParaRPr 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3"/>
          <p:cNvSpPr txBox="1"/>
          <p:nvPr>
            <p:custDataLst>
              <p:tags r:id="rId9"/>
            </p:custDataLst>
          </p:nvPr>
        </p:nvSpPr>
        <p:spPr>
          <a:xfrm rot="18655703">
            <a:off x="3536791" y="2462888"/>
            <a:ext cx="849976" cy="249840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24年省标新单</a:t>
            </a:r>
          </a:p>
        </p:txBody>
      </p:sp>
      <p:sp>
        <p:nvSpPr>
          <p:cNvPr id="23" name="TextBox 24"/>
          <p:cNvSpPr txBox="1"/>
          <p:nvPr>
            <p:custDataLst>
              <p:tags r:id="rId10"/>
            </p:custDataLst>
          </p:nvPr>
        </p:nvSpPr>
        <p:spPr>
          <a:xfrm rot="3003157">
            <a:off x="3528832" y="3498757"/>
            <a:ext cx="849974" cy="249839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界面交互设计</a:t>
            </a:r>
          </a:p>
        </p:txBody>
      </p:sp>
      <p:grpSp>
        <p:nvGrpSpPr>
          <p:cNvPr id="25" name="Group 25"/>
          <p:cNvGrpSpPr/>
          <p:nvPr>
            <p:custDataLst>
              <p:tags r:id="rId11"/>
            </p:custDataLst>
          </p:nvPr>
        </p:nvGrpSpPr>
        <p:grpSpPr>
          <a:xfrm>
            <a:off x="994097" y="3630937"/>
            <a:ext cx="2154575" cy="1172695"/>
            <a:chOff x="477611" y="1883369"/>
            <a:chExt cx="2654215" cy="1444638"/>
          </a:xfrm>
        </p:grpSpPr>
        <p:sp>
          <p:nvSpPr>
            <p:cNvPr id="26" name="Footer Text"/>
            <p:cNvSpPr txBox="1"/>
            <p:nvPr>
              <p:custDataLst>
                <p:tags r:id="rId22"/>
              </p:custDataLst>
            </p:nvPr>
          </p:nvSpPr>
          <p:spPr>
            <a:xfrm>
              <a:off x="477611" y="2224052"/>
              <a:ext cx="2654045" cy="11039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  <a:defRPr/>
              </a:pPr>
              <a:r>
                <a:rPr lang="zh-CN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任务概要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：负责【我】功能界面事项筛选、内嵌页面内容及排版设计，落实RP关键交互功能的实现，为应用开发组提供参照。</a:t>
              </a:r>
            </a:p>
          </p:txBody>
        </p:sp>
        <p:sp>
          <p:nvSpPr>
            <p:cNvPr id="27" name="TextBox 28"/>
            <p:cNvSpPr txBox="1"/>
            <p:nvPr>
              <p:custDataLst>
                <p:tags r:id="rId23"/>
              </p:custDataLst>
            </p:nvPr>
          </p:nvSpPr>
          <p:spPr>
            <a:xfrm>
              <a:off x="477781" y="1883369"/>
              <a:ext cx="2654045" cy="265405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/>
              <a:r>
                <a:rPr lang="en-US" altLang="zh-CN" sz="1400" b="1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“</a:t>
              </a:r>
              <a:r>
                <a:rPr lang="zh-CN" altLang="en-US" sz="1400" b="1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新市检</a:t>
              </a:r>
              <a:r>
                <a:rPr lang="en-US" altLang="zh-CN" sz="1400" b="1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”</a:t>
              </a:r>
              <a:r>
                <a:rPr lang="zh-CN" altLang="en-US" sz="1400" b="1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界面设计与交互</a:t>
              </a:r>
            </a:p>
          </p:txBody>
        </p:sp>
      </p:grpSp>
      <p:grpSp>
        <p:nvGrpSpPr>
          <p:cNvPr id="28" name="Group 32"/>
          <p:cNvGrpSpPr/>
          <p:nvPr>
            <p:custDataLst>
              <p:tags r:id="rId12"/>
            </p:custDataLst>
          </p:nvPr>
        </p:nvGrpSpPr>
        <p:grpSpPr>
          <a:xfrm>
            <a:off x="5897575" y="1834325"/>
            <a:ext cx="2597943" cy="1373339"/>
            <a:chOff x="844733" y="1883369"/>
            <a:chExt cx="3200399" cy="1691811"/>
          </a:xfrm>
        </p:grpSpPr>
        <p:sp>
          <p:nvSpPr>
            <p:cNvPr id="29" name="Footer Text"/>
            <p:cNvSpPr txBox="1"/>
            <p:nvPr>
              <p:custDataLst>
                <p:tags r:id="rId20"/>
              </p:custDataLst>
            </p:nvPr>
          </p:nvSpPr>
          <p:spPr>
            <a:xfrm>
              <a:off x="844733" y="2186863"/>
              <a:ext cx="3200399" cy="138831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>
                <a:lnSpc>
                  <a:spcPct val="150000"/>
                </a:lnSpc>
                <a:spcBef>
                  <a:spcPct val="0"/>
                </a:spcBef>
                <a:defRPr/>
              </a:pPr>
              <a:r>
                <a:rPr lang="zh-CN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项目范围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重点关注徐州、南通等地区执行订单回款，特别关注南通已竣工项目的质保金回款事宜。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  <a:defRPr/>
              </a:pPr>
              <a:r>
                <a:rPr lang="zh-CN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预期成效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 确保回款流程顺畅，提高公司的资金周转效率。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TextBox 31"/>
            <p:cNvSpPr txBox="1"/>
            <p:nvPr>
              <p:custDataLst>
                <p:tags r:id="rId21"/>
              </p:custDataLst>
            </p:nvPr>
          </p:nvSpPr>
          <p:spPr>
            <a:xfrm>
              <a:off x="844734" y="1883369"/>
              <a:ext cx="2263046" cy="265405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1400" b="1" dirty="0">
                  <a:solidFill>
                    <a:srgbClr val="7F7F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23</a:t>
              </a:r>
              <a:r>
                <a:rPr lang="zh-CN" altLang="en-US" sz="1400" b="1" dirty="0">
                  <a:solidFill>
                    <a:srgbClr val="7F7F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年项目竣工回款收尾</a:t>
              </a:r>
            </a:p>
          </p:txBody>
        </p:sp>
      </p:grpSp>
      <p:grpSp>
        <p:nvGrpSpPr>
          <p:cNvPr id="31" name="Group 22"/>
          <p:cNvGrpSpPr/>
          <p:nvPr>
            <p:custDataLst>
              <p:tags r:id="rId13"/>
            </p:custDataLst>
          </p:nvPr>
        </p:nvGrpSpPr>
        <p:grpSpPr>
          <a:xfrm>
            <a:off x="994097" y="1834324"/>
            <a:ext cx="2154574" cy="1150312"/>
            <a:chOff x="477612" y="1883369"/>
            <a:chExt cx="2654214" cy="1417065"/>
          </a:xfrm>
        </p:grpSpPr>
        <p:sp>
          <p:nvSpPr>
            <p:cNvPr id="32" name="Footer Text"/>
            <p:cNvSpPr txBox="1"/>
            <p:nvPr>
              <p:custDataLst>
                <p:tags r:id="rId18"/>
              </p:custDataLst>
            </p:nvPr>
          </p:nvSpPr>
          <p:spPr>
            <a:xfrm>
              <a:off x="477612" y="2196479"/>
              <a:ext cx="2654045" cy="11039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  <a:defRPr/>
              </a:pPr>
              <a:r>
                <a:rPr lang="zh-CN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项目范围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：苏州、太仓、张家港、昆山、南京、丹阳、徐州。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  <a:defRPr/>
              </a:pPr>
              <a:r>
                <a:rPr lang="zh-CN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主要任务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：协助主管完成订单履约、签订及回款工作。</a:t>
              </a:r>
            </a:p>
          </p:txBody>
        </p:sp>
        <p:sp>
          <p:nvSpPr>
            <p:cNvPr id="33" name="TextBox 34"/>
            <p:cNvSpPr txBox="1"/>
            <p:nvPr>
              <p:custDataLst>
                <p:tags r:id="rId19"/>
              </p:custDataLst>
            </p:nvPr>
          </p:nvSpPr>
          <p:spPr>
            <a:xfrm>
              <a:off x="868779" y="1883369"/>
              <a:ext cx="2263047" cy="26540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/>
              <a:r>
                <a:rPr lang="en-US" sz="1400" b="1" dirty="0">
                  <a:solidFill>
                    <a:srgbClr val="F3462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24</a:t>
              </a:r>
              <a:r>
                <a:rPr lang="zh-CN" altLang="en-US" sz="1400" b="1" dirty="0">
                  <a:solidFill>
                    <a:srgbClr val="F3462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年省标拓展项目跟进</a:t>
              </a:r>
            </a:p>
          </p:txBody>
        </p:sp>
      </p:grpSp>
      <p:grpSp>
        <p:nvGrpSpPr>
          <p:cNvPr id="34" name="Group 35"/>
          <p:cNvGrpSpPr/>
          <p:nvPr>
            <p:custDataLst>
              <p:tags r:id="rId14"/>
            </p:custDataLst>
          </p:nvPr>
        </p:nvGrpSpPr>
        <p:grpSpPr>
          <a:xfrm>
            <a:off x="5897575" y="3630937"/>
            <a:ext cx="2828969" cy="1186848"/>
            <a:chOff x="844733" y="1883369"/>
            <a:chExt cx="3484999" cy="1462073"/>
          </a:xfrm>
        </p:grpSpPr>
        <p:sp>
          <p:nvSpPr>
            <p:cNvPr id="35" name="Footer Text"/>
            <p:cNvSpPr txBox="1"/>
            <p:nvPr>
              <p:custDataLst>
                <p:tags r:id="rId16"/>
              </p:custDataLst>
            </p:nvPr>
          </p:nvSpPr>
          <p:spPr>
            <a:xfrm>
              <a:off x="844733" y="2241487"/>
              <a:ext cx="3484999" cy="11039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  <a:defRPr/>
              </a:pPr>
              <a:r>
                <a:rPr lang="zh-CN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人员匹配：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顺利完成轮岗，实现岗位和人员的双向选择。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  <a:defRPr/>
              </a:pPr>
              <a:r>
                <a:rPr lang="zh-CN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岗位职责：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明确对应岗位职责，确保能够充分发挥自身所长，为公司整体效能提升贡献力量。</a:t>
              </a:r>
            </a:p>
          </p:txBody>
        </p:sp>
        <p:sp>
          <p:nvSpPr>
            <p:cNvPr id="36" name="TextBox 37"/>
            <p:cNvSpPr txBox="1"/>
            <p:nvPr>
              <p:custDataLst>
                <p:tags r:id="rId17"/>
              </p:custDataLst>
            </p:nvPr>
          </p:nvSpPr>
          <p:spPr>
            <a:xfrm>
              <a:off x="844734" y="1883369"/>
              <a:ext cx="1990533" cy="265405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l"/>
              <a:r>
                <a:rPr lang="zh-CN" altLang="en-US" sz="1400" b="1" dirty="0">
                  <a:solidFill>
                    <a:srgbClr val="E33D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定岗及岗位职责</a:t>
              </a:r>
              <a:r>
                <a:rPr lang="zh-CN" altLang="en-US" sz="1400" b="1" dirty="0">
                  <a:solidFill>
                    <a:srgbClr val="E33D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明确</a:t>
              </a:r>
            </a:p>
          </p:txBody>
        </p:sp>
      </p:grpSp>
      <p:sp>
        <p:nvSpPr>
          <p:cNvPr id="38" name="TextBox 24"/>
          <p:cNvSpPr txBox="1"/>
          <p:nvPr>
            <p:custDataLst>
              <p:tags r:id="rId15"/>
            </p:custDataLst>
          </p:nvPr>
        </p:nvSpPr>
        <p:spPr>
          <a:xfrm rot="18900000">
            <a:off x="4638035" y="3480424"/>
            <a:ext cx="849975" cy="249840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定岗定责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KSO_WPP_MARK_KEY" val="d3bd84ae-44e6-4b72-aac5-27aec4362837"/>
  <p:tag name="COMMONDATA" val="eyJoZGlkIjoiMzNjYWI4NDM1MTZiZTVkNWNiNGM5NjFlYjIwZTg1OTA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2.7774803149606,&quot;left&quot;:60,&quot;top&quot;:111.07370078740158,&quot;width&quot;:840}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3.9029133858268,&quot;left&quot;:507.4233070866142,&quot;top&quot;:165.7923622047244,&quot;width&quot;:170.503937007874}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4.07952755905507,&quot;left&quot;:483.7983464566929,&quot;top&quot;:154.99236220472443,&quot;width&quot;:191.791811023622}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82.8791338582678,&quot;left&quot;:75.21881889763779,&quot;top&quot;:165.96196850393696,&quot;width&quot;:568.8682677165353}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4.8,&quot;left&quot;:45.80338582677169,&quot;top&quot;:367.3,&quot;width&quot;:622.371968503937}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64.8,&quot;left&quot;:45.80338582677169,&quot;top&quot;:367.3,&quot;width&quot;:622.371968503937}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64.8,&quot;left&quot;:45.80338582677169,&quot;top&quot;:367.3,&quot;width&quot;:622.371968503937}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64.8,&quot;left&quot;:45.80338582677169,&quot;top&quot;:367.3,&quot;width&quot;:622.371968503937}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8.6088926620559,&quot;left&quot;:38.68984251968504,&quot;top&quot;:187.46047741668423,&quot;width&quot;:640.4450393700788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47236220472433,&quot;left&quot;:157.05,&quot;top&quot;:207,&quot;width&quot;:676.2}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152283464567,&quot;left&quot;:485.80338582677166,&quot;top&quot;:140.46732283464567,&quot;width&quot;:339.9048818897639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8.1326528264373,&quot;left&quot;:51,&quot;top&quot;:116.66669291338583,&quot;width&quot;:841}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2.75,&quot;left&quot;:132.30358707541978,&quot;top&quot;:154.49992125984252,&quot;width&quot;:680.7239719796983}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2661</Words>
  <Application>Microsoft Office PowerPoint</Application>
  <PresentationFormat>全屏显示(4:3)</PresentationFormat>
  <Paragraphs>286</Paragraphs>
  <Slides>24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等线</vt:lpstr>
      <vt:lpstr>黑体</vt:lpstr>
      <vt:lpstr>微软雅黑</vt:lpstr>
      <vt:lpstr>Arial</vt:lpstr>
      <vt:lpstr>Calibri</vt:lpstr>
      <vt:lpstr>Calibri Light</vt:lpstr>
      <vt:lpstr>Roboto</vt:lpstr>
      <vt:lpstr>自定义设计方案</vt:lpstr>
      <vt:lpstr>Office 主题​​</vt:lpstr>
      <vt:lpstr>PowerPoint 演示文稿</vt:lpstr>
      <vt:lpstr>PowerPoint 演示文稿</vt:lpstr>
      <vt:lpstr>PowerPoint 演示文稿</vt:lpstr>
      <vt:lpstr>主要工作——主要工作成果概述</vt:lpstr>
      <vt:lpstr>主要工作——主要工作项目</vt:lpstr>
      <vt:lpstr>主要工作——工作完成情况</vt:lpstr>
      <vt:lpstr>日常学习——自主积累学习</vt:lpstr>
      <vt:lpstr>交办事项——领导交办事项</vt:lpstr>
      <vt:lpstr>交办事项——需接续落实的重要工作事项</vt:lpstr>
      <vt:lpstr>PowerPoint 演示文稿</vt:lpstr>
      <vt:lpstr>技能夯实——职业化程度提升</vt:lpstr>
      <vt:lpstr>具体事例——分包对接（徐州、南京）</vt:lpstr>
      <vt:lpstr>迭代反思——日报形式迭代</vt:lpstr>
      <vt:lpstr>迭代反思——工作方法反思</vt:lpstr>
      <vt:lpstr>PowerPoint 演示文稿</vt:lpstr>
      <vt:lpstr>存在不足——认识上的问题</vt:lpstr>
      <vt:lpstr>存在不足——执行力的问题</vt:lpstr>
      <vt:lpstr>改善对策——四种改善对策</vt:lpstr>
      <vt:lpstr>PowerPoint 演示文稿</vt:lpstr>
      <vt:lpstr>岗位倾向</vt:lpstr>
      <vt:lpstr>工作思路——总体思路</vt:lpstr>
      <vt:lpstr>工作计划——全年总体目标</vt:lpstr>
      <vt:lpstr>PowerPoint 演示文稿</vt:lpstr>
      <vt:lpstr>PowerPoint 演示文稿</vt:lpstr>
    </vt:vector>
  </TitlesOfParts>
  <Manager>www.2ppt.com-爱PPT提供免费下载</Manager>
  <Company>www.2ppt.com-爱PPT提供免费下载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www.2ppt.com-爱PPT提供免费下载</dc:title>
  <dc:subject>www.2ppt.com-爱PPT提供免费下载</dc:subject>
  <dc:creator>www.2ppt.com-爱PPT提供免费下载; 第一PPT</dc:creator>
  <cp:keywords>www.2ppt.com-爱PPT提供免费下载</cp:keywords>
  <dc:description>www.2ppt.com-爱PPT提供免费下载</dc:description>
  <cp:lastModifiedBy>Liu Aki</cp:lastModifiedBy>
  <cp:revision>125</cp:revision>
  <dcterms:created xsi:type="dcterms:W3CDTF">2018-09-29T07:39:00Z</dcterms:created>
  <dcterms:modified xsi:type="dcterms:W3CDTF">2024-02-04T00:43:19Z</dcterms:modified>
  <cp:category>www.2ppt.com-爱PPT提供免费下载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6905866EEDC748FEA4F4BA96C2E5AA9F_13</vt:lpwstr>
  </property>
  <property fmtid="{D5CDD505-2E9C-101B-9397-08002B2CF9AE}" pid="3" name="KSOProductBuildVer">
    <vt:lpwstr>2052-12.1.0.16250</vt:lpwstr>
  </property>
</Properties>
</file>

<file path=docProps/thumbnail.jpeg>
</file>